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7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255276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1998561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38200" y="6422854"/>
            <a:ext cx="2743196" cy="365125"/>
          </a:xfrm>
        </p:spPr>
        <p:txBody>
          <a:bodyPr/>
          <a:lstStyle/>
          <a:p>
            <a:fld id="{0D846D10-E00A-4614-A2FD-D27EBD2C24E5}"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a:xfrm>
            <a:off x="3776135" y="6422854"/>
            <a:ext cx="4279669" cy="365125"/>
          </a:xfrm>
        </p:spPr>
        <p:txBody>
          <a:bodyPr/>
          <a:lstStyle/>
          <a:p>
            <a:endParaRPr kumimoji="1" lang="ja-JP" altLang="en-US"/>
          </a:p>
        </p:txBody>
      </p:sp>
      <p:sp>
        <p:nvSpPr>
          <p:cNvPr id="6" name="Slide Number Placeholder 5"/>
          <p:cNvSpPr>
            <a:spLocks noGrp="1"/>
          </p:cNvSpPr>
          <p:nvPr>
            <p:ph type="sldNum" sz="quarter" idx="12"/>
          </p:nvPr>
        </p:nvSpPr>
        <p:spPr>
          <a:xfrm>
            <a:off x="8073048" y="6422854"/>
            <a:ext cx="879759" cy="365125"/>
          </a:xfrm>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275736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994131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0D846D10-E00A-4614-A2FD-D27EBD2C24E5}"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18523938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103103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198797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65936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3269606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110540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846D10-E00A-4614-A2FD-D27EBD2C24E5}" type="datetimeFigureOut">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298833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D846D10-E00A-4614-A2FD-D27EBD2C24E5}" type="datetimeFigureOut">
              <a:rPr kumimoji="1" lang="ja-JP" altLang="en-US" smtClean="0"/>
              <a:t>2021/1/18</a:t>
            </a:fld>
            <a:endParaRPr kumimoji="1" lang="ja-JP" alt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87D9771-53DD-42D1-A598-E56D83AEC434}" type="slidenum">
              <a:rPr kumimoji="1" lang="ja-JP" altLang="en-US" smtClean="0"/>
              <a:t>‹#›</a:t>
            </a:fld>
            <a:endParaRPr kumimoji="1" lang="ja-JP" altLang="en-US"/>
          </a:p>
        </p:txBody>
      </p:sp>
    </p:spTree>
    <p:extLst>
      <p:ext uri="{BB962C8B-B14F-4D97-AF65-F5344CB8AC3E}">
        <p14:creationId xmlns:p14="http://schemas.microsoft.com/office/powerpoint/2010/main" val="3945625544"/>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20000"/>
                <a:lumOff val="80000"/>
              </a:schemeClr>
            </a:gs>
            <a:gs pos="74000">
              <a:schemeClr val="bg2">
                <a:lumMod val="40000"/>
                <a:lumOff val="60000"/>
              </a:schemeClr>
            </a:gs>
            <a:gs pos="83000">
              <a:schemeClr val="bg2">
                <a:lumMod val="60000"/>
                <a:lumOff val="40000"/>
              </a:schemeClr>
            </a:gs>
            <a:gs pos="100000">
              <a:srgbClr val="0070C0"/>
            </a:gs>
          </a:gsLst>
          <a:lin ang="5400000" scaled="1"/>
        </a:gradFill>
        <a:effectLst/>
      </p:bgPr>
    </p:bg>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r="27844" b="49113"/>
          <a:stretch/>
        </p:blipFill>
        <p:spPr>
          <a:xfrm>
            <a:off x="-83128" y="1195488"/>
            <a:ext cx="9484469" cy="2454449"/>
          </a:xfrm>
          <a:prstGeom prst="rect">
            <a:avLst/>
          </a:prstGeom>
          <a:ln>
            <a:noFill/>
          </a:ln>
          <a:effectLst>
            <a:softEdge rad="112500"/>
          </a:effectLst>
        </p:spPr>
      </p:pic>
      <p:sp>
        <p:nvSpPr>
          <p:cNvPr id="7" name="正方形/長方形 6"/>
          <p:cNvSpPr/>
          <p:nvPr/>
        </p:nvSpPr>
        <p:spPr>
          <a:xfrm>
            <a:off x="6253018" y="4364488"/>
            <a:ext cx="5938982" cy="2308324"/>
          </a:xfrm>
          <a:prstGeom prst="rect">
            <a:avLst/>
          </a:prstGeom>
          <a:noFill/>
        </p:spPr>
        <p:txBody>
          <a:bodyPr wrap="square" lIns="91440" tIns="45720" rIns="91440" bIns="45720">
            <a:spAutoFit/>
          </a:bodyPr>
          <a:lstStyle/>
          <a:p>
            <a:pPr algn="r"/>
            <a:r>
              <a:rPr lang="en-US" altLang="ja-JP" sz="4400" b="1" dirty="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2021</a:t>
            </a:r>
            <a:r>
              <a:rPr lang="ja-JP" altLang="en-US" sz="44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年　</a:t>
            </a:r>
            <a:endParaRPr lang="en-US" altLang="ja-JP" sz="44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endParaRPr>
          </a:p>
          <a:p>
            <a:pPr algn="r"/>
            <a:r>
              <a:rPr lang="en-US" altLang="ja-JP" sz="44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ITA</a:t>
            </a:r>
            <a:r>
              <a:rPr lang="ja-JP" altLang="en-US" sz="44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第</a:t>
            </a:r>
            <a:r>
              <a:rPr lang="en-US" altLang="ja-JP" sz="44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26</a:t>
            </a:r>
            <a:r>
              <a:rPr lang="ja-JP" altLang="en-US" sz="44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期成果発表会</a:t>
            </a:r>
            <a:endParaRPr lang="en-US" altLang="ja-JP" sz="44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endParaRPr>
          </a:p>
          <a:p>
            <a:pPr algn="r"/>
            <a:endParaRPr lang="en-US" altLang="ja-JP"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endParaRPr>
          </a:p>
          <a:p>
            <a:pPr algn="r"/>
            <a:r>
              <a:rPr lang="en-US" altLang="ja-JP"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2021</a:t>
            </a:r>
            <a:r>
              <a:rPr lang="ja-JP" altLang="en-US"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年</a:t>
            </a:r>
            <a:r>
              <a:rPr lang="en-US" altLang="ja-JP"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2</a:t>
            </a:r>
            <a:r>
              <a:rPr lang="ja-JP" altLang="en-US"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月</a:t>
            </a:r>
            <a:r>
              <a:rPr lang="en-US" altLang="ja-JP"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3</a:t>
            </a:r>
            <a:r>
              <a:rPr lang="ja-JP" altLang="en-US"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日　</a:t>
            </a:r>
            <a:r>
              <a:rPr lang="en-US" altLang="ja-JP"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14:50</a:t>
            </a:r>
            <a:r>
              <a:rPr lang="ja-JP" altLang="en-US"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a:t>
            </a:r>
            <a:r>
              <a:rPr lang="en-US" altLang="ja-JP" sz="2800" b="1" dirty="0" smtClean="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rPr>
              <a:t>17:00</a:t>
            </a:r>
            <a:endParaRPr lang="ja-JP" altLang="en-US" sz="2800" b="1" dirty="0">
              <a:ln w="13462">
                <a:solidFill>
                  <a:schemeClr val="bg1"/>
                </a:solidFill>
                <a:prstDash val="solid"/>
              </a:ln>
              <a:solidFill>
                <a:srgbClr val="CCECFF"/>
              </a:solidFill>
              <a:effectLst>
                <a:outerShdw dist="38100" dir="2700000" algn="bl" rotWithShape="0">
                  <a:schemeClr val="accent5"/>
                </a:outerShdw>
              </a:effectLst>
              <a:latin typeface="HGPｺﾞｼｯｸE" panose="020B0900000000000000" pitchFamily="50" charset="-128"/>
              <a:ea typeface="HGPｺﾞｼｯｸE" panose="020B0900000000000000" pitchFamily="50" charset="-128"/>
            </a:endParaRPr>
          </a:p>
        </p:txBody>
      </p:sp>
      <p:sp>
        <p:nvSpPr>
          <p:cNvPr id="8" name="正方形/長方形 7"/>
          <p:cNvSpPr/>
          <p:nvPr/>
        </p:nvSpPr>
        <p:spPr>
          <a:xfrm>
            <a:off x="5854902" y="4491335"/>
            <a:ext cx="184730" cy="923330"/>
          </a:xfrm>
          <a:prstGeom prst="rect">
            <a:avLst/>
          </a:prstGeom>
          <a:noFill/>
        </p:spPr>
        <p:txBody>
          <a:bodyPr wrap="none" lIns="91440" tIns="45720" rIns="91440" bIns="45720">
            <a:spAutoFit/>
          </a:bodyPr>
          <a:lstStyle/>
          <a:p>
            <a:pPr algn="ctr"/>
            <a:endParaRPr lang="ja-JP" alt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642773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20000"/>
                <a:lumOff val="80000"/>
              </a:schemeClr>
            </a:gs>
            <a:gs pos="100000">
              <a:schemeClr val="bg2">
                <a:lumMod val="83000"/>
                <a:lumOff val="17000"/>
                <a:alpha val="71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txBox="1"/>
          <p:nvPr/>
        </p:nvSpPr>
        <p:spPr>
          <a:xfrm>
            <a:off x="554182" y="997526"/>
            <a:ext cx="12034982" cy="646331"/>
          </a:xfrm>
          <a:prstGeom prst="rect">
            <a:avLst/>
          </a:prstGeom>
          <a:noFill/>
        </p:spPr>
        <p:txBody>
          <a:bodyPr wrap="square" rtlCol="0">
            <a:spAutoFit/>
          </a:bodyPr>
          <a:lstStyle/>
          <a:p>
            <a:endParaRPr kumimoji="1" lang="en-US" altLang="ja-JP" b="1" dirty="0" smtClean="0">
              <a:solidFill>
                <a:srgbClr val="002060"/>
              </a:solidFill>
              <a:latin typeface="ＭＳ ゴシック" panose="020B0609070205080204" pitchFamily="49" charset="-128"/>
              <a:ea typeface="ＭＳ ゴシック" panose="020B0609070205080204" pitchFamily="49" charset="-128"/>
            </a:endParaRPr>
          </a:p>
          <a:p>
            <a:endParaRPr kumimoji="1" lang="ja-JP" altLang="en-US" b="1" dirty="0">
              <a:solidFill>
                <a:srgbClr val="002060"/>
              </a:solidFill>
              <a:latin typeface="ＭＳ ゴシック" panose="020B0609070205080204" pitchFamily="49" charset="-128"/>
              <a:ea typeface="ＭＳ ゴシック" panose="020B0609070205080204" pitchFamily="49" charset="-128"/>
            </a:endParaRPr>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3196853501"/>
              </p:ext>
            </p:extLst>
          </p:nvPr>
        </p:nvGraphicFramePr>
        <p:xfrm>
          <a:off x="385763" y="200025"/>
          <a:ext cx="11441112" cy="6434138"/>
        </p:xfrm>
        <a:graphic>
          <a:graphicData uri="http://schemas.openxmlformats.org/presentationml/2006/ole">
            <mc:AlternateContent xmlns:mc="http://schemas.openxmlformats.org/markup-compatibility/2006">
              <mc:Choice xmlns:v="urn:schemas-microsoft-com:vml" Requires="v">
                <p:oleObj spid="_x0000_s1094" name="ワークシート" r:id="rId3" imgW="11798361" imgH="6635635" progId="Excel.Sheet.8">
                  <p:embed/>
                </p:oleObj>
              </mc:Choice>
              <mc:Fallback>
                <p:oleObj name="ワークシート" r:id="rId3" imgW="11798361" imgH="6635635" progId="Excel.Sheet.8">
                  <p:embed/>
                  <p:pic>
                    <p:nvPicPr>
                      <p:cNvPr id="0" name=""/>
                      <p:cNvPicPr/>
                      <p:nvPr/>
                    </p:nvPicPr>
                    <p:blipFill>
                      <a:blip r:embed="rId4"/>
                      <a:stretch>
                        <a:fillRect/>
                      </a:stretch>
                    </p:blipFill>
                    <p:spPr>
                      <a:xfrm>
                        <a:off x="385763" y="200025"/>
                        <a:ext cx="11441112" cy="6434138"/>
                      </a:xfrm>
                      <a:prstGeom prst="rect">
                        <a:avLst/>
                      </a:prstGeom>
                    </p:spPr>
                  </p:pic>
                </p:oleObj>
              </mc:Fallback>
            </mc:AlternateContent>
          </a:graphicData>
        </a:graphic>
      </p:graphicFrame>
    </p:spTree>
    <p:extLst>
      <p:ext uri="{BB962C8B-B14F-4D97-AF65-F5344CB8AC3E}">
        <p14:creationId xmlns:p14="http://schemas.microsoft.com/office/powerpoint/2010/main" val="2301024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20000"/>
                <a:lumOff val="80000"/>
              </a:schemeClr>
            </a:gs>
            <a:gs pos="100000">
              <a:schemeClr val="bg2">
                <a:lumMod val="83000"/>
                <a:lumOff val="17000"/>
                <a:alpha val="71000"/>
              </a:schemeClr>
            </a:gs>
          </a:gsLst>
          <a:lin ang="5400000" scaled="1"/>
        </a:gradFill>
        <a:effectLst/>
      </p:bgPr>
    </p:bg>
    <p:spTree>
      <p:nvGrpSpPr>
        <p:cNvPr id="1" name=""/>
        <p:cNvGrpSpPr/>
        <p:nvPr/>
      </p:nvGrpSpPr>
      <p:grpSpPr>
        <a:xfrm>
          <a:off x="0" y="0"/>
          <a:ext cx="0" cy="0"/>
          <a:chOff x="0" y="0"/>
          <a:chExt cx="0" cy="0"/>
        </a:xfrm>
      </p:grpSpPr>
      <p:sp>
        <p:nvSpPr>
          <p:cNvPr id="2" name="正方形/長方形 1"/>
          <p:cNvSpPr/>
          <p:nvPr/>
        </p:nvSpPr>
        <p:spPr>
          <a:xfrm>
            <a:off x="327546" y="231888"/>
            <a:ext cx="11655187" cy="1692771"/>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kumimoji="1" lang="ja-JP" altLang="en-US" sz="2400" b="1" dirty="0">
                <a:solidFill>
                  <a:srgbClr val="002060"/>
                </a:solidFill>
                <a:latin typeface="BIZ UDPゴシック" panose="020B0400000000000000" pitchFamily="50" charset="-128"/>
                <a:ea typeface="BIZ UDPゴシック" panose="020B0400000000000000" pitchFamily="50" charset="-128"/>
              </a:rPr>
              <a:t>営業企画</a:t>
            </a:r>
            <a:r>
              <a:rPr kumimoji="1" lang="ja-JP" altLang="en-US" sz="2400" b="1" dirty="0" smtClean="0">
                <a:solidFill>
                  <a:srgbClr val="002060"/>
                </a:solidFill>
                <a:latin typeface="BIZ UDPゴシック" panose="020B0400000000000000" pitchFamily="50" charset="-128"/>
                <a:ea typeface="BIZ UDPゴシック" panose="020B0400000000000000" pitchFamily="50" charset="-128"/>
              </a:rPr>
              <a:t>会議</a:t>
            </a:r>
            <a:r>
              <a:rPr kumimoji="1" lang="en-US" altLang="ja-JP" sz="2400" b="1" dirty="0">
                <a:solidFill>
                  <a:srgbClr val="002060"/>
                </a:solidFill>
                <a:latin typeface="BIZ UDPゴシック" panose="020B0400000000000000" pitchFamily="50" charset="-128"/>
                <a:ea typeface="BIZ UDPゴシック" panose="020B0400000000000000" pitchFamily="50" charset="-128"/>
              </a:rPr>
              <a:t> </a:t>
            </a:r>
            <a:r>
              <a:rPr kumimoji="1" lang="en-US" altLang="ja-JP" sz="2400" b="1" dirty="0" smtClean="0">
                <a:solidFill>
                  <a:srgbClr val="002060"/>
                </a:solidFill>
                <a:latin typeface="BIZ UDPゴシック" panose="020B0400000000000000" pitchFamily="50" charset="-128"/>
                <a:ea typeface="BIZ UDPゴシック" panose="020B0400000000000000" pitchFamily="50" charset="-128"/>
              </a:rPr>
              <a:t> </a:t>
            </a:r>
            <a:r>
              <a:rPr kumimoji="1" lang="ja-JP" altLang="en-US" sz="2400" b="1" dirty="0" smtClean="0">
                <a:solidFill>
                  <a:srgbClr val="002060"/>
                </a:solidFill>
                <a:latin typeface="BIZ UDPゴシック" panose="020B0400000000000000" pitchFamily="50" charset="-128"/>
                <a:ea typeface="BIZ UDPゴシック" panose="020B0400000000000000" pitchFamily="50" charset="-128"/>
              </a:rPr>
              <a:t>㈱アイネット深澤  慶行</a:t>
            </a:r>
            <a:endParaRPr kumimoji="1" lang="en-US" altLang="ja-JP" sz="2400" b="1" dirty="0" smtClean="0">
              <a:solidFill>
                <a:srgbClr val="002060"/>
              </a:solidFill>
              <a:latin typeface="BIZ UDPゴシック" panose="020B0400000000000000" pitchFamily="50" charset="-128"/>
              <a:ea typeface="BIZ UDPゴシック" panose="020B0400000000000000" pitchFamily="50" charset="-128"/>
            </a:endParaRPr>
          </a:p>
          <a:p>
            <a:pPr algn="ctr"/>
            <a:r>
              <a:rPr kumimoji="1" lang="en-US" altLang="ja-JP" sz="2400" b="1" dirty="0" smtClean="0">
                <a:solidFill>
                  <a:srgbClr val="002060"/>
                </a:solidFill>
                <a:latin typeface="BIZ UDPゴシック" panose="020B0400000000000000" pitchFamily="50" charset="-128"/>
                <a:ea typeface="BIZ UDPゴシック" panose="020B0400000000000000" pitchFamily="50" charset="-128"/>
              </a:rPr>
              <a:t>CO2</a:t>
            </a:r>
            <a:r>
              <a:rPr kumimoji="1" lang="ja-JP" altLang="en-US" sz="2400" b="1" dirty="0">
                <a:solidFill>
                  <a:srgbClr val="002060"/>
                </a:solidFill>
                <a:latin typeface="BIZ UDPゴシック" panose="020B0400000000000000" pitchFamily="50" charset="-128"/>
                <a:ea typeface="BIZ UDPゴシック" panose="020B0400000000000000" pitchFamily="50" charset="-128"/>
              </a:rPr>
              <a:t>データ分析サービス </a:t>
            </a:r>
            <a:r>
              <a:rPr kumimoji="1" lang="en-US" altLang="ja-JP" sz="2400" b="1" dirty="0" err="1">
                <a:solidFill>
                  <a:srgbClr val="002060"/>
                </a:solidFill>
                <a:latin typeface="BIZ UDPゴシック" panose="020B0400000000000000" pitchFamily="50" charset="-128"/>
                <a:ea typeface="BIZ UDPゴシック" panose="020B0400000000000000" pitchFamily="50" charset="-128"/>
              </a:rPr>
              <a:t>i</a:t>
            </a:r>
            <a:r>
              <a:rPr kumimoji="1" lang="en-US" altLang="ja-JP" sz="2400" b="1" dirty="0">
                <a:solidFill>
                  <a:srgbClr val="002060"/>
                </a:solidFill>
                <a:latin typeface="BIZ UDPゴシック" panose="020B0400000000000000" pitchFamily="50" charset="-128"/>
                <a:ea typeface="BIZ UDPゴシック" panose="020B0400000000000000" pitchFamily="50" charset="-128"/>
              </a:rPr>
              <a:t>-visible </a:t>
            </a:r>
            <a:r>
              <a:rPr kumimoji="1" lang="en-US" altLang="ja-JP" sz="2400" b="1" dirty="0" smtClean="0">
                <a:solidFill>
                  <a:srgbClr val="002060"/>
                </a:solidFill>
                <a:latin typeface="BIZ UDPゴシック" panose="020B0400000000000000" pitchFamily="50" charset="-128"/>
                <a:ea typeface="BIZ UDPゴシック" panose="020B0400000000000000" pitchFamily="50" charset="-128"/>
              </a:rPr>
              <a:t>CO2</a:t>
            </a:r>
            <a:r>
              <a:rPr kumimoji="1" lang="ja-JP" altLang="en-US" sz="2400" b="1" dirty="0" smtClean="0">
                <a:solidFill>
                  <a:srgbClr val="002060"/>
                </a:solidFill>
                <a:latin typeface="BIZ UDPゴシック" panose="020B0400000000000000" pitchFamily="50" charset="-128"/>
                <a:ea typeface="BIZ UDPゴシック" panose="020B0400000000000000" pitchFamily="50" charset="-128"/>
              </a:rPr>
              <a:t>のご紹介</a:t>
            </a:r>
            <a:endParaRPr kumimoji="1" lang="en-US" altLang="ja-JP" sz="2400" b="1" dirty="0" smtClean="0">
              <a:solidFill>
                <a:srgbClr val="002060"/>
              </a:solidFill>
              <a:latin typeface="BIZ UDPゴシック" panose="020B0400000000000000" pitchFamily="50" charset="-128"/>
              <a:ea typeface="BIZ UDPゴシック" panose="020B0400000000000000" pitchFamily="50" charset="-128"/>
            </a:endParaRPr>
          </a:p>
          <a:p>
            <a:endParaRPr kumimoji="1" lang="en-US" altLang="ja-JP" sz="2000" b="1" dirty="0" smtClean="0">
              <a:solidFill>
                <a:srgbClr val="002060"/>
              </a:solidFill>
              <a:latin typeface="BIZ UDゴシック" panose="020B0400000000000000" pitchFamily="49" charset="-128"/>
              <a:ea typeface="BIZ UDゴシック" panose="020B0400000000000000" pitchFamily="49" charset="-128"/>
            </a:endParaRPr>
          </a:p>
          <a:p>
            <a:r>
              <a:rPr kumimoji="1" lang="en-US" altLang="ja-JP" b="1" dirty="0" smtClean="0">
                <a:solidFill>
                  <a:srgbClr val="002060"/>
                </a:solidFill>
                <a:latin typeface="BIZ UDゴシック" panose="020B0400000000000000" pitchFamily="49" charset="-128"/>
                <a:ea typeface="BIZ UDゴシック" panose="020B0400000000000000" pitchFamily="49" charset="-128"/>
              </a:rPr>
              <a:t> </a:t>
            </a:r>
            <a:r>
              <a:rPr lang="en-US" altLang="ja-JP" b="1" dirty="0">
                <a:solidFill>
                  <a:srgbClr val="002060"/>
                </a:solidFill>
                <a:latin typeface="BIZ UDPゴシック" panose="020B0400000000000000" pitchFamily="50" charset="-128"/>
                <a:ea typeface="BIZ UDPゴシック" panose="020B0400000000000000" pitchFamily="50" charset="-128"/>
              </a:rPr>
              <a:t>CO2</a:t>
            </a:r>
            <a:r>
              <a:rPr lang="ja-JP" altLang="en-US" b="1" dirty="0" err="1">
                <a:solidFill>
                  <a:srgbClr val="002060"/>
                </a:solidFill>
                <a:latin typeface="BIZ UDPゴシック" panose="020B0400000000000000" pitchFamily="50" charset="-128"/>
                <a:ea typeface="BIZ UDPゴシック" panose="020B0400000000000000" pitchFamily="50" charset="-128"/>
              </a:rPr>
              <a:t>、</a:t>
            </a:r>
            <a:r>
              <a:rPr lang="ja-JP" altLang="en-US" b="1" dirty="0">
                <a:solidFill>
                  <a:srgbClr val="002060"/>
                </a:solidFill>
                <a:latin typeface="BIZ UDPゴシック" panose="020B0400000000000000" pitchFamily="50" charset="-128"/>
                <a:ea typeface="BIZ UDPゴシック" panose="020B0400000000000000" pitchFamily="50" charset="-128"/>
              </a:rPr>
              <a:t>温湿度センサーユニットを設置し、データを当社クラウドに送信蓄積後、即時</a:t>
            </a:r>
            <a:r>
              <a:rPr lang="en-US" altLang="ja-JP" b="1" dirty="0">
                <a:solidFill>
                  <a:srgbClr val="002060"/>
                </a:solidFill>
                <a:latin typeface="BIZ UDPゴシック" panose="020B0400000000000000" pitchFamily="50" charset="-128"/>
                <a:ea typeface="BIZ UDPゴシック" panose="020B0400000000000000" pitchFamily="50" charset="-128"/>
              </a:rPr>
              <a:t>CO2</a:t>
            </a:r>
            <a:r>
              <a:rPr lang="ja-JP" altLang="en-US" b="1" dirty="0">
                <a:solidFill>
                  <a:srgbClr val="002060"/>
                </a:solidFill>
                <a:latin typeface="BIZ UDPゴシック" panose="020B0400000000000000" pitchFamily="50" charset="-128"/>
                <a:ea typeface="BIZ UDPゴシック" panose="020B0400000000000000" pitchFamily="50" charset="-128"/>
              </a:rPr>
              <a:t>値予測モデルにて分析し</a:t>
            </a:r>
            <a:r>
              <a:rPr lang="ja-JP" altLang="en-US" b="1" dirty="0" smtClean="0">
                <a:solidFill>
                  <a:srgbClr val="002060"/>
                </a:solidFill>
                <a:latin typeface="BIZ UDPゴシック" panose="020B0400000000000000" pitchFamily="50" charset="-128"/>
                <a:ea typeface="BIZ UDPゴシック" panose="020B0400000000000000" pitchFamily="50" charset="-128"/>
              </a:rPr>
              <a:t>、　</a:t>
            </a:r>
            <a:endParaRPr lang="en-US" altLang="ja-JP" b="1" dirty="0" smtClean="0">
              <a:solidFill>
                <a:srgbClr val="002060"/>
              </a:solidFill>
              <a:latin typeface="BIZ UDPゴシック" panose="020B0400000000000000" pitchFamily="50" charset="-128"/>
              <a:ea typeface="BIZ UDPゴシック" panose="020B0400000000000000" pitchFamily="50" charset="-128"/>
            </a:endParaRPr>
          </a:p>
          <a:p>
            <a:r>
              <a:rPr lang="ja-JP" altLang="en-US" b="1" dirty="0">
                <a:solidFill>
                  <a:srgbClr val="002060"/>
                </a:solidFill>
                <a:latin typeface="BIZ UDPゴシック" panose="020B0400000000000000" pitchFamily="50" charset="-128"/>
                <a:ea typeface="BIZ UDPゴシック" panose="020B0400000000000000" pitchFamily="50" charset="-128"/>
              </a:rPr>
              <a:t>　</a:t>
            </a:r>
            <a:r>
              <a:rPr lang="ja-JP" altLang="en-US" b="1" dirty="0" smtClean="0">
                <a:solidFill>
                  <a:srgbClr val="002060"/>
                </a:solidFill>
                <a:latin typeface="BIZ UDPゴシック" panose="020B0400000000000000" pitchFamily="50" charset="-128"/>
                <a:ea typeface="BIZ UDPゴシック" panose="020B0400000000000000" pitchFamily="50" charset="-128"/>
              </a:rPr>
              <a:t>ユーザ</a:t>
            </a:r>
            <a:r>
              <a:rPr lang="ja-JP" altLang="en-US" b="1" dirty="0">
                <a:solidFill>
                  <a:srgbClr val="002060"/>
                </a:solidFill>
                <a:latin typeface="BIZ UDPゴシック" panose="020B0400000000000000" pitchFamily="50" charset="-128"/>
                <a:ea typeface="BIZ UDPゴシック" panose="020B0400000000000000" pitchFamily="50" charset="-128"/>
              </a:rPr>
              <a:t>へ換気などの注意喚起アラートを実施するサービスをご紹介させていただきます。</a:t>
            </a:r>
            <a:endParaRPr kumimoji="1" lang="ja-JP" altLang="en-US" b="1" dirty="0">
              <a:solidFill>
                <a:srgbClr val="002060"/>
              </a:solidFill>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327545" y="4370600"/>
            <a:ext cx="11655188" cy="203132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kumimoji="1" lang="ja-JP" altLang="en-US" sz="2400" b="1" dirty="0">
                <a:solidFill>
                  <a:srgbClr val="002060"/>
                </a:solidFill>
                <a:latin typeface="BIZ UDゴシック" panose="020B0400000000000000" pitchFamily="49" charset="-128"/>
                <a:ea typeface="BIZ UDゴシック" panose="020B0400000000000000" pitchFamily="49" charset="-128"/>
              </a:rPr>
              <a:t>営業企画会議　</a:t>
            </a:r>
            <a:r>
              <a:rPr lang="ja-JP" altLang="en-US" sz="2400" b="1" dirty="0">
                <a:solidFill>
                  <a:srgbClr val="002060"/>
                </a:solidFill>
                <a:latin typeface="BIZ UDPゴシック" panose="020B0400000000000000" pitchFamily="50" charset="-128"/>
                <a:ea typeface="BIZ UDPゴシック" panose="020B0400000000000000" pitchFamily="50" charset="-128"/>
              </a:rPr>
              <a:t>㈱</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クロスキャット</a:t>
            </a:r>
            <a:r>
              <a:rPr lang="ja-JP" altLang="en-US" sz="2400" b="1" dirty="0">
                <a:solidFill>
                  <a:srgbClr val="002060"/>
                </a:solidFill>
                <a:latin typeface="BIZ UDPゴシック" panose="020B0400000000000000" pitchFamily="50" charset="-128"/>
                <a:ea typeface="BIZ UDPゴシック" panose="020B0400000000000000" pitchFamily="50" charset="-128"/>
              </a:rPr>
              <a:t>　</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松島  充季</a:t>
            </a:r>
            <a:endParaRPr lang="en-US" altLang="ja-JP" sz="2400" b="1" dirty="0" smtClean="0">
              <a:solidFill>
                <a:srgbClr val="002060"/>
              </a:solidFill>
              <a:latin typeface="BIZ UDPゴシック" panose="020B0400000000000000" pitchFamily="50" charset="-128"/>
              <a:ea typeface="BIZ UDPゴシック" panose="020B0400000000000000" pitchFamily="50" charset="-128"/>
            </a:endParaRPr>
          </a:p>
          <a:p>
            <a:pPr algn="ctr"/>
            <a:r>
              <a:rPr lang="ja-JP" altLang="en-US" sz="2400" b="1" dirty="0" smtClean="0">
                <a:solidFill>
                  <a:srgbClr val="002060"/>
                </a:solidFill>
                <a:latin typeface="BIZ UDPゴシック" panose="020B0400000000000000" pitchFamily="50" charset="-128"/>
                <a:ea typeface="BIZ UDPゴシック" panose="020B0400000000000000" pitchFamily="50" charset="-128"/>
              </a:rPr>
              <a:t>在宅</a:t>
            </a:r>
            <a:r>
              <a:rPr lang="ja-JP" altLang="en-US" sz="2400" b="1" dirty="0">
                <a:solidFill>
                  <a:srgbClr val="002060"/>
                </a:solidFill>
                <a:latin typeface="BIZ UDPゴシック" panose="020B0400000000000000" pitchFamily="50" charset="-128"/>
                <a:ea typeface="BIZ UDPゴシック" panose="020B0400000000000000" pitchFamily="50" charset="-128"/>
              </a:rPr>
              <a:t>勤務も適切に</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管理　</a:t>
            </a:r>
            <a:endParaRPr lang="en-US" altLang="ja-JP" sz="2400" b="1" dirty="0" smtClean="0">
              <a:solidFill>
                <a:srgbClr val="002060"/>
              </a:solidFill>
              <a:latin typeface="BIZ UDPゴシック" panose="020B0400000000000000" pitchFamily="50" charset="-128"/>
              <a:ea typeface="BIZ UDPゴシック" panose="020B0400000000000000" pitchFamily="50" charset="-128"/>
            </a:endParaRPr>
          </a:p>
          <a:p>
            <a:pPr algn="ctr"/>
            <a:r>
              <a:rPr lang="ja-JP" altLang="en-US" sz="2400" b="1" dirty="0">
                <a:solidFill>
                  <a:srgbClr val="002060"/>
                </a:solidFill>
                <a:latin typeface="BIZ UDPゴシック" panose="020B0400000000000000" pitchFamily="50" charset="-128"/>
                <a:ea typeface="BIZ UDPゴシック" panose="020B0400000000000000" pitchFamily="50" charset="-128"/>
              </a:rPr>
              <a:t>～</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勤怠</a:t>
            </a:r>
            <a:r>
              <a:rPr lang="ja-JP" altLang="en-US" sz="2400" b="1" dirty="0">
                <a:solidFill>
                  <a:srgbClr val="002060"/>
                </a:solidFill>
                <a:latin typeface="BIZ UDPゴシック" panose="020B0400000000000000" pitchFamily="50" charset="-128"/>
                <a:ea typeface="BIZ UDPゴシック" panose="020B0400000000000000" pitchFamily="50" charset="-128"/>
              </a:rPr>
              <a:t>工数管理システム</a:t>
            </a:r>
            <a:r>
              <a:rPr lang="en-US" altLang="ja-JP" sz="2400" b="1" dirty="0">
                <a:solidFill>
                  <a:srgbClr val="002060"/>
                </a:solidFill>
                <a:latin typeface="BIZ UDPゴシック" panose="020B0400000000000000" pitchFamily="50" charset="-128"/>
                <a:ea typeface="BIZ UDPゴシック" panose="020B0400000000000000" pitchFamily="50" charset="-128"/>
              </a:rPr>
              <a:t>CC-</a:t>
            </a:r>
            <a:r>
              <a:rPr lang="en-US" altLang="ja-JP" sz="2400" b="1" dirty="0" err="1">
                <a:solidFill>
                  <a:srgbClr val="002060"/>
                </a:solidFill>
                <a:latin typeface="BIZ UDPゴシック" panose="020B0400000000000000" pitchFamily="50" charset="-128"/>
                <a:ea typeface="BIZ UDPゴシック" panose="020B0400000000000000" pitchFamily="50" charset="-128"/>
              </a:rPr>
              <a:t>Bizmate</a:t>
            </a:r>
            <a:r>
              <a:rPr lang="ja-JP" altLang="en-US" sz="2400" b="1" dirty="0">
                <a:solidFill>
                  <a:srgbClr val="002060"/>
                </a:solidFill>
                <a:latin typeface="BIZ UDPゴシック" panose="020B0400000000000000" pitchFamily="50" charset="-128"/>
                <a:ea typeface="BIZ UDPゴシック" panose="020B0400000000000000" pitchFamily="50" charset="-128"/>
              </a:rPr>
              <a:t>の</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ご紹介</a:t>
            </a:r>
            <a:r>
              <a:rPr lang="ja-JP" altLang="en-US" sz="2400" b="1" dirty="0">
                <a:solidFill>
                  <a:srgbClr val="002060"/>
                </a:solidFill>
                <a:latin typeface="BIZ UDPゴシック" panose="020B0400000000000000" pitchFamily="50" charset="-128"/>
                <a:ea typeface="BIZ UDPゴシック" panose="020B0400000000000000" pitchFamily="50" charset="-128"/>
              </a:rPr>
              <a:t>～</a:t>
            </a:r>
            <a:endParaRPr lang="en-US" altLang="ja-JP" sz="2400" b="1" dirty="0" smtClean="0">
              <a:solidFill>
                <a:srgbClr val="002060"/>
              </a:solidFill>
              <a:latin typeface="BIZ UDPゴシック" panose="020B0400000000000000" pitchFamily="50" charset="-128"/>
              <a:ea typeface="BIZ UDPゴシック" panose="020B0400000000000000" pitchFamily="50" charset="-128"/>
            </a:endParaRPr>
          </a:p>
          <a:p>
            <a:pPr algn="ctr"/>
            <a:endParaRPr lang="ja-JP" altLang="en-US" b="1" dirty="0">
              <a:solidFill>
                <a:srgbClr val="002060"/>
              </a:solidFill>
              <a:latin typeface="BIZ UDPゴシック" panose="020B0400000000000000" pitchFamily="50" charset="-128"/>
              <a:ea typeface="BIZ UDPゴシック" panose="020B0400000000000000" pitchFamily="50" charset="-128"/>
            </a:endParaRPr>
          </a:p>
          <a:p>
            <a:r>
              <a:rPr lang="ja-JP" altLang="en-US" b="1" dirty="0" smtClean="0">
                <a:solidFill>
                  <a:srgbClr val="002060"/>
                </a:solidFill>
                <a:latin typeface="BIZ UDPゴシック" panose="020B0400000000000000" pitchFamily="50" charset="-128"/>
                <a:ea typeface="BIZ UDPゴシック" panose="020B0400000000000000" pitchFamily="50" charset="-128"/>
              </a:rPr>
              <a:t>   </a:t>
            </a:r>
            <a:r>
              <a:rPr lang="en-US" altLang="ja-JP" b="1" dirty="0" smtClean="0">
                <a:solidFill>
                  <a:srgbClr val="002060"/>
                </a:solidFill>
                <a:latin typeface="BIZ UDPゴシック" panose="020B0400000000000000" pitchFamily="50" charset="-128"/>
                <a:ea typeface="BIZ UDPゴシック" panose="020B0400000000000000" pitchFamily="50" charset="-128"/>
              </a:rPr>
              <a:t> 1</a:t>
            </a:r>
            <a:r>
              <a:rPr lang="ja-JP" altLang="en-US" b="1" dirty="0">
                <a:solidFill>
                  <a:srgbClr val="002060"/>
                </a:solidFill>
                <a:latin typeface="BIZ UDPゴシック" panose="020B0400000000000000" pitchFamily="50" charset="-128"/>
                <a:ea typeface="BIZ UDPゴシック" panose="020B0400000000000000" pitchFamily="50" charset="-128"/>
              </a:rPr>
              <a:t>名</a:t>
            </a:r>
            <a:r>
              <a:rPr lang="en-US" altLang="ja-JP" b="1" dirty="0">
                <a:solidFill>
                  <a:srgbClr val="002060"/>
                </a:solidFill>
                <a:latin typeface="BIZ UDPゴシック" panose="020B0400000000000000" pitchFamily="50" charset="-128"/>
                <a:ea typeface="BIZ UDPゴシック" panose="020B0400000000000000" pitchFamily="50" charset="-128"/>
              </a:rPr>
              <a:t>200</a:t>
            </a:r>
            <a:r>
              <a:rPr lang="ja-JP" altLang="en-US" b="1" dirty="0">
                <a:solidFill>
                  <a:srgbClr val="002060"/>
                </a:solidFill>
                <a:latin typeface="BIZ UDPゴシック" panose="020B0400000000000000" pitchFamily="50" charset="-128"/>
                <a:ea typeface="BIZ UDPゴシック" panose="020B0400000000000000" pitchFamily="50" charset="-128"/>
              </a:rPr>
              <a:t>円</a:t>
            </a:r>
            <a:r>
              <a:rPr lang="en-US" altLang="ja-JP" b="1" dirty="0">
                <a:solidFill>
                  <a:srgbClr val="002060"/>
                </a:solidFill>
                <a:latin typeface="BIZ UDPゴシック" panose="020B0400000000000000" pitchFamily="50" charset="-128"/>
                <a:ea typeface="BIZ UDPゴシック" panose="020B0400000000000000" pitchFamily="50" charset="-128"/>
              </a:rPr>
              <a:t>〜</a:t>
            </a:r>
            <a:r>
              <a:rPr lang="ja-JP" altLang="en-US" b="1" dirty="0">
                <a:solidFill>
                  <a:srgbClr val="002060"/>
                </a:solidFill>
                <a:latin typeface="BIZ UDPゴシック" panose="020B0400000000000000" pitchFamily="50" charset="-128"/>
                <a:ea typeface="BIZ UDPゴシック" panose="020B0400000000000000" pitchFamily="50" charset="-128"/>
              </a:rPr>
              <a:t>で利用</a:t>
            </a:r>
            <a:r>
              <a:rPr lang="ja-JP" altLang="en-US" b="1" dirty="0" smtClean="0">
                <a:solidFill>
                  <a:srgbClr val="002060"/>
                </a:solidFill>
                <a:latin typeface="BIZ UDPゴシック" panose="020B0400000000000000" pitchFamily="50" charset="-128"/>
                <a:ea typeface="BIZ UDPゴシック" panose="020B0400000000000000" pitchFamily="50" charset="-128"/>
              </a:rPr>
              <a:t>できるクラウド</a:t>
            </a:r>
            <a:r>
              <a:rPr lang="ja-JP" altLang="en-US" b="1" dirty="0">
                <a:solidFill>
                  <a:srgbClr val="002060"/>
                </a:solidFill>
                <a:latin typeface="BIZ UDPゴシック" panose="020B0400000000000000" pitchFamily="50" charset="-128"/>
                <a:ea typeface="BIZ UDPゴシック" panose="020B0400000000000000" pitchFamily="50" charset="-128"/>
              </a:rPr>
              <a:t>勤怠工数管理</a:t>
            </a:r>
            <a:r>
              <a:rPr lang="ja-JP" altLang="en-US" b="1" dirty="0" smtClean="0">
                <a:solidFill>
                  <a:srgbClr val="002060"/>
                </a:solidFill>
                <a:latin typeface="BIZ UDPゴシック" panose="020B0400000000000000" pitchFamily="50" charset="-128"/>
                <a:ea typeface="BIZ UDPゴシック" panose="020B0400000000000000" pitchFamily="50" charset="-128"/>
              </a:rPr>
              <a:t>システム</a:t>
            </a:r>
            <a:r>
              <a:rPr lang="en-US" altLang="ja-JP" b="1" dirty="0" smtClean="0">
                <a:solidFill>
                  <a:srgbClr val="002060"/>
                </a:solidFill>
                <a:latin typeface="BIZ UDPゴシック" panose="020B0400000000000000" pitchFamily="50" charset="-128"/>
                <a:ea typeface="BIZ UDPゴシック" panose="020B0400000000000000" pitchFamily="50" charset="-128"/>
              </a:rPr>
              <a:t>CC-</a:t>
            </a:r>
            <a:r>
              <a:rPr lang="en-US" altLang="ja-JP" b="1" dirty="0" err="1" smtClean="0">
                <a:solidFill>
                  <a:srgbClr val="002060"/>
                </a:solidFill>
                <a:latin typeface="BIZ UDPゴシック" panose="020B0400000000000000" pitchFamily="50" charset="-128"/>
                <a:ea typeface="BIZ UDPゴシック" panose="020B0400000000000000" pitchFamily="50" charset="-128"/>
              </a:rPr>
              <a:t>Bizmate</a:t>
            </a:r>
            <a:r>
              <a:rPr lang="ja-JP" altLang="en-US" b="1" dirty="0">
                <a:solidFill>
                  <a:srgbClr val="002060"/>
                </a:solidFill>
                <a:latin typeface="BIZ UDPゴシック" panose="020B0400000000000000" pitchFamily="50" charset="-128"/>
                <a:ea typeface="BIZ UDPゴシック" panose="020B0400000000000000" pitchFamily="50" charset="-128"/>
              </a:rPr>
              <a:t>のご紹介となります</a:t>
            </a:r>
            <a:r>
              <a:rPr lang="ja-JP" altLang="en-US" b="1" dirty="0" smtClean="0">
                <a:solidFill>
                  <a:srgbClr val="002060"/>
                </a:solidFill>
                <a:latin typeface="BIZ UDPゴシック" panose="020B0400000000000000" pitchFamily="50" charset="-128"/>
                <a:ea typeface="BIZ UDPゴシック" panose="020B0400000000000000" pitchFamily="50" charset="-128"/>
              </a:rPr>
              <a:t>。</a:t>
            </a:r>
            <a:endParaRPr lang="en-US" altLang="ja-JP" b="1" dirty="0" smtClean="0">
              <a:solidFill>
                <a:srgbClr val="002060"/>
              </a:solidFill>
              <a:latin typeface="BIZ UDPゴシック" panose="020B0400000000000000" pitchFamily="50" charset="-128"/>
              <a:ea typeface="BIZ UDPゴシック" panose="020B0400000000000000" pitchFamily="50" charset="-128"/>
            </a:endParaRPr>
          </a:p>
          <a:p>
            <a:r>
              <a:rPr lang="ja-JP" altLang="en-US" b="1" dirty="0">
                <a:solidFill>
                  <a:srgbClr val="002060"/>
                </a:solidFill>
                <a:latin typeface="BIZ UDPゴシック" panose="020B0400000000000000" pitchFamily="50" charset="-128"/>
                <a:ea typeface="BIZ UDPゴシック" panose="020B0400000000000000" pitchFamily="50" charset="-128"/>
              </a:rPr>
              <a:t>　</a:t>
            </a:r>
            <a:r>
              <a:rPr lang="ja-JP" altLang="en-US" b="1" dirty="0" smtClean="0">
                <a:solidFill>
                  <a:srgbClr val="002060"/>
                </a:solidFill>
                <a:latin typeface="BIZ UDPゴシック" panose="020B0400000000000000" pitchFamily="50" charset="-128"/>
                <a:ea typeface="BIZ UDPゴシック" panose="020B0400000000000000" pitchFamily="50" charset="-128"/>
              </a:rPr>
              <a:t>　在宅</a:t>
            </a:r>
            <a:r>
              <a:rPr lang="ja-JP" altLang="en-US" b="1" dirty="0">
                <a:solidFill>
                  <a:srgbClr val="002060"/>
                </a:solidFill>
                <a:latin typeface="BIZ UDPゴシック" panose="020B0400000000000000" pitchFamily="50" charset="-128"/>
                <a:ea typeface="BIZ UDPゴシック" panose="020B0400000000000000" pitchFamily="50" charset="-128"/>
              </a:rPr>
              <a:t>勤務での利用はもちろん</a:t>
            </a:r>
            <a:r>
              <a:rPr lang="ja-JP" altLang="en-US" b="1" dirty="0" smtClean="0">
                <a:solidFill>
                  <a:srgbClr val="002060"/>
                </a:solidFill>
                <a:latin typeface="BIZ UDPゴシック" panose="020B0400000000000000" pitchFamily="50" charset="-128"/>
                <a:ea typeface="BIZ UDPゴシック" panose="020B0400000000000000" pitchFamily="50" charset="-128"/>
              </a:rPr>
              <a:t>、プロジェクト</a:t>
            </a:r>
            <a:r>
              <a:rPr lang="ja-JP" altLang="en-US" b="1" dirty="0">
                <a:solidFill>
                  <a:srgbClr val="002060"/>
                </a:solidFill>
                <a:latin typeface="BIZ UDPゴシック" panose="020B0400000000000000" pitchFamily="50" charset="-128"/>
                <a:ea typeface="BIZ UDPゴシック" panose="020B0400000000000000" pitchFamily="50" charset="-128"/>
              </a:rPr>
              <a:t>承認や安否確認含め豊富な管理機能</a:t>
            </a:r>
            <a:r>
              <a:rPr lang="ja-JP" altLang="en-US" b="1" dirty="0" smtClean="0">
                <a:solidFill>
                  <a:srgbClr val="002060"/>
                </a:solidFill>
                <a:latin typeface="BIZ UDPゴシック" panose="020B0400000000000000" pitchFamily="50" charset="-128"/>
                <a:ea typeface="BIZ UDPゴシック" panose="020B0400000000000000" pitchFamily="50" charset="-128"/>
              </a:rPr>
              <a:t>含めお話</a:t>
            </a:r>
            <a:r>
              <a:rPr lang="ja-JP" altLang="en-US" b="1" dirty="0">
                <a:solidFill>
                  <a:srgbClr val="002060"/>
                </a:solidFill>
                <a:latin typeface="BIZ UDPゴシック" panose="020B0400000000000000" pitchFamily="50" charset="-128"/>
                <a:ea typeface="BIZ UDPゴシック" panose="020B0400000000000000" pitchFamily="50" charset="-128"/>
              </a:rPr>
              <a:t>させていただきます。</a:t>
            </a:r>
            <a:endParaRPr kumimoji="1" lang="en-US" altLang="ja-JP" b="1" dirty="0">
              <a:solidFill>
                <a:srgbClr val="002060"/>
              </a:solidFill>
              <a:latin typeface="BIZ UDゴシック" panose="020B0400000000000000" pitchFamily="49" charset="-128"/>
              <a:ea typeface="BIZ UDゴシック" panose="020B0400000000000000" pitchFamily="49" charset="-128"/>
            </a:endParaRPr>
          </a:p>
        </p:txBody>
      </p:sp>
      <p:sp>
        <p:nvSpPr>
          <p:cNvPr id="6" name="正方形/長方形 5"/>
          <p:cNvSpPr/>
          <p:nvPr/>
        </p:nvSpPr>
        <p:spPr>
          <a:xfrm>
            <a:off x="327545" y="2112931"/>
            <a:ext cx="11655188" cy="1969770"/>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kumimoji="1" lang="ja-JP" altLang="en-US" sz="2400" b="1" dirty="0">
                <a:solidFill>
                  <a:srgbClr val="002060"/>
                </a:solidFill>
                <a:latin typeface="BIZ UDゴシック" panose="020B0400000000000000" pitchFamily="49" charset="-128"/>
                <a:ea typeface="BIZ UDゴシック" panose="020B0400000000000000" pitchFamily="49" charset="-128"/>
              </a:rPr>
              <a:t>営業企画</a:t>
            </a:r>
            <a:r>
              <a:rPr kumimoji="1" lang="ja-JP" altLang="en-US" sz="2400" b="1" dirty="0" smtClean="0">
                <a:solidFill>
                  <a:srgbClr val="002060"/>
                </a:solidFill>
                <a:latin typeface="BIZ UDゴシック" panose="020B0400000000000000" pitchFamily="49" charset="-128"/>
                <a:ea typeface="BIZ UDゴシック" panose="020B0400000000000000" pitchFamily="49" charset="-128"/>
              </a:rPr>
              <a:t>会議　</a:t>
            </a:r>
            <a:r>
              <a:rPr kumimoji="1" lang="zh-TW" altLang="en-US" sz="2400" b="1" dirty="0" smtClean="0">
                <a:solidFill>
                  <a:srgbClr val="002060"/>
                </a:solidFill>
                <a:latin typeface="BIZ UDゴシック" panose="020B0400000000000000" pitchFamily="49" charset="-128"/>
                <a:ea typeface="BIZ UDゴシック" panose="020B0400000000000000" pitchFamily="49" charset="-128"/>
              </a:rPr>
              <a:t>情報</a:t>
            </a:r>
            <a:r>
              <a:rPr kumimoji="1" lang="zh-TW" altLang="en-US" sz="2400" b="1" dirty="0">
                <a:solidFill>
                  <a:srgbClr val="002060"/>
                </a:solidFill>
                <a:latin typeface="BIZ UDゴシック" panose="020B0400000000000000" pitchFamily="49" charset="-128"/>
                <a:ea typeface="BIZ UDゴシック" panose="020B0400000000000000" pitchFamily="49" charset="-128"/>
              </a:rPr>
              <a:t>技術</a:t>
            </a:r>
            <a:r>
              <a:rPr kumimoji="1" lang="zh-TW" altLang="en-US" sz="2400" b="1" dirty="0" smtClean="0">
                <a:solidFill>
                  <a:srgbClr val="002060"/>
                </a:solidFill>
                <a:latin typeface="BIZ UDゴシック" panose="020B0400000000000000" pitchFamily="49" charset="-128"/>
                <a:ea typeface="BIZ UDゴシック" panose="020B0400000000000000" pitchFamily="49" charset="-128"/>
              </a:rPr>
              <a:t>開発</a:t>
            </a:r>
            <a:r>
              <a:rPr kumimoji="1" lang="ja-JP" altLang="en-US" sz="2400" b="1" dirty="0">
                <a:solidFill>
                  <a:srgbClr val="002060"/>
                </a:solidFill>
                <a:latin typeface="BIZ UDゴシック" panose="020B0400000000000000" pitchFamily="49" charset="-128"/>
                <a:ea typeface="BIZ UDゴシック" panose="020B0400000000000000" pitchFamily="49" charset="-128"/>
              </a:rPr>
              <a:t>㈱</a:t>
            </a:r>
            <a:r>
              <a:rPr kumimoji="1" lang="zh-TW" altLang="en-US" sz="2400" b="1" dirty="0" smtClean="0">
                <a:solidFill>
                  <a:srgbClr val="002060"/>
                </a:solidFill>
                <a:latin typeface="BIZ UDゴシック" panose="020B0400000000000000" pitchFamily="49" charset="-128"/>
                <a:ea typeface="BIZ UDゴシック" panose="020B0400000000000000" pitchFamily="49" charset="-128"/>
              </a:rPr>
              <a:t>  中村 勇治</a:t>
            </a:r>
            <a:endParaRPr kumimoji="1" lang="en-US" altLang="zh-TW" sz="2400" b="1" dirty="0" smtClean="0">
              <a:solidFill>
                <a:srgbClr val="002060"/>
              </a:solidFill>
              <a:latin typeface="BIZ UDゴシック" panose="020B0400000000000000" pitchFamily="49" charset="-128"/>
              <a:ea typeface="BIZ UDゴシック" panose="020B0400000000000000" pitchFamily="49" charset="-128"/>
            </a:endParaRPr>
          </a:p>
          <a:p>
            <a:pPr algn="ctr"/>
            <a:r>
              <a:rPr kumimoji="1" lang="ja-JP" altLang="en-US" sz="2400" b="1" dirty="0">
                <a:solidFill>
                  <a:srgbClr val="002060"/>
                </a:solidFill>
                <a:latin typeface="BIZ UDゴシック" panose="020B0400000000000000" pitchFamily="49" charset="-128"/>
                <a:ea typeface="BIZ UDゴシック" panose="020B0400000000000000" pitchFamily="49" charset="-128"/>
              </a:rPr>
              <a:t>テレワーク </a:t>
            </a:r>
            <a:r>
              <a:rPr kumimoji="1" lang="en-US" altLang="ja-JP" sz="2400" b="1" dirty="0">
                <a:solidFill>
                  <a:srgbClr val="002060"/>
                </a:solidFill>
                <a:latin typeface="BIZ UDゴシック" panose="020B0400000000000000" pitchFamily="49" charset="-128"/>
                <a:ea typeface="BIZ UDゴシック" panose="020B0400000000000000" pitchFamily="49" charset="-128"/>
              </a:rPr>
              <a:t>x </a:t>
            </a:r>
            <a:r>
              <a:rPr kumimoji="1" lang="ja-JP" altLang="en-US" sz="2400" b="1" dirty="0">
                <a:solidFill>
                  <a:srgbClr val="002060"/>
                </a:solidFill>
                <a:latin typeface="BIZ UDゴシック" panose="020B0400000000000000" pitchFamily="49" charset="-128"/>
                <a:ea typeface="BIZ UDゴシック" panose="020B0400000000000000" pitchFamily="49" charset="-128"/>
              </a:rPr>
              <a:t>働き方改革に必要な</a:t>
            </a:r>
            <a:r>
              <a:rPr kumimoji="1" lang="en-US" altLang="ja-JP" sz="2400" b="1" dirty="0">
                <a:solidFill>
                  <a:srgbClr val="002060"/>
                </a:solidFill>
                <a:latin typeface="BIZ UDゴシック" panose="020B0400000000000000" pitchFamily="49" charset="-128"/>
                <a:ea typeface="BIZ UDゴシック" panose="020B0400000000000000" pitchFamily="49" charset="-128"/>
              </a:rPr>
              <a:t>『</a:t>
            </a:r>
            <a:r>
              <a:rPr kumimoji="1" lang="ja-JP" altLang="en-US" sz="2400" b="1" dirty="0">
                <a:solidFill>
                  <a:srgbClr val="002060"/>
                </a:solidFill>
                <a:latin typeface="BIZ UDゴシック" panose="020B0400000000000000" pitchFamily="49" charset="-128"/>
                <a:ea typeface="BIZ UDゴシック" panose="020B0400000000000000" pitchFamily="49" charset="-128"/>
              </a:rPr>
              <a:t>労働時間管理ツール</a:t>
            </a:r>
            <a:r>
              <a:rPr kumimoji="1" lang="en-US" altLang="ja-JP" sz="2400" b="1" dirty="0">
                <a:solidFill>
                  <a:srgbClr val="002060"/>
                </a:solidFill>
                <a:latin typeface="BIZ UDゴシック" panose="020B0400000000000000" pitchFamily="49" charset="-128"/>
                <a:ea typeface="BIZ UDゴシック" panose="020B0400000000000000" pitchFamily="49" charset="-128"/>
              </a:rPr>
              <a:t>』</a:t>
            </a:r>
            <a:r>
              <a:rPr kumimoji="1" lang="ja-JP" altLang="en-US" sz="2400" b="1" dirty="0">
                <a:solidFill>
                  <a:srgbClr val="002060"/>
                </a:solidFill>
                <a:latin typeface="BIZ UDゴシック" panose="020B0400000000000000" pitchFamily="49" charset="-128"/>
                <a:ea typeface="BIZ UDゴシック" panose="020B0400000000000000" pitchFamily="49" charset="-128"/>
              </a:rPr>
              <a:t>の</a:t>
            </a:r>
            <a:r>
              <a:rPr kumimoji="1" lang="ja-JP" altLang="en-US" sz="2400" b="1" dirty="0" smtClean="0">
                <a:solidFill>
                  <a:srgbClr val="002060"/>
                </a:solidFill>
                <a:latin typeface="BIZ UDゴシック" panose="020B0400000000000000" pitchFamily="49" charset="-128"/>
                <a:ea typeface="BIZ UDゴシック" panose="020B0400000000000000" pitchFamily="49" charset="-128"/>
              </a:rPr>
              <a:t>紹介</a:t>
            </a:r>
            <a:endParaRPr kumimoji="1"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endParaRPr kumimoji="1" lang="en-US" altLang="ja-JP" sz="2000" b="1" dirty="0" smtClean="0">
              <a:solidFill>
                <a:srgbClr val="002060"/>
              </a:solidFill>
              <a:latin typeface="BIZ UDゴシック" panose="020B0400000000000000" pitchFamily="49" charset="-128"/>
              <a:ea typeface="BIZ UDゴシック" panose="020B0400000000000000" pitchFamily="49" charset="-128"/>
            </a:endParaRPr>
          </a:p>
          <a:p>
            <a:r>
              <a:rPr kumimoji="1" lang="ja-JP" altLang="en-US" b="1" dirty="0" smtClean="0">
                <a:solidFill>
                  <a:srgbClr val="002060"/>
                </a:solidFill>
                <a:latin typeface="BIZ UDゴシック" panose="020B0400000000000000" pitchFamily="49" charset="-128"/>
                <a:ea typeface="BIZ UDゴシック" panose="020B0400000000000000" pitchFamily="49" charset="-128"/>
              </a:rPr>
              <a:t>  弊社</a:t>
            </a:r>
            <a:r>
              <a:rPr kumimoji="1" lang="ja-JP" altLang="en-US" b="1" dirty="0">
                <a:solidFill>
                  <a:srgbClr val="002060"/>
                </a:solidFill>
                <a:latin typeface="BIZ UDゴシック" panose="020B0400000000000000" pitchFamily="49" charset="-128"/>
                <a:ea typeface="BIZ UDゴシック" panose="020B0400000000000000" pitchFamily="49" charset="-128"/>
              </a:rPr>
              <a:t>が独自に開発</a:t>
            </a:r>
            <a:r>
              <a:rPr kumimoji="1" lang="ja-JP" altLang="en-US" b="1" dirty="0" smtClean="0">
                <a:solidFill>
                  <a:srgbClr val="002060"/>
                </a:solidFill>
                <a:latin typeface="BIZ UDゴシック" panose="020B0400000000000000" pitchFamily="49" charset="-128"/>
                <a:ea typeface="BIZ UDゴシック" panose="020B0400000000000000" pitchFamily="49" charset="-128"/>
              </a:rPr>
              <a:t>したテレワーク</a:t>
            </a:r>
            <a:r>
              <a:rPr kumimoji="1" lang="ja-JP" altLang="en-US" b="1" dirty="0">
                <a:solidFill>
                  <a:srgbClr val="002060"/>
                </a:solidFill>
                <a:latin typeface="BIZ UDゴシック" panose="020B0400000000000000" pitchFamily="49" charset="-128"/>
                <a:ea typeface="BIZ UDゴシック" panose="020B0400000000000000" pitchFamily="49" charset="-128"/>
              </a:rPr>
              <a:t>を支援するソリューションを紹介いたします</a:t>
            </a:r>
            <a:r>
              <a:rPr kumimoji="1" lang="ja-JP" altLang="en-US" b="1" dirty="0" smtClean="0">
                <a:solidFill>
                  <a:srgbClr val="002060"/>
                </a:solidFill>
                <a:latin typeface="BIZ UDゴシック" panose="020B0400000000000000" pitchFamily="49" charset="-128"/>
                <a:ea typeface="BIZ UDゴシック" panose="020B0400000000000000" pitchFamily="49" charset="-128"/>
              </a:rPr>
              <a:t>。</a:t>
            </a:r>
            <a:endParaRPr kumimoji="1" lang="en-US" altLang="ja-JP" b="1" dirty="0" smtClean="0">
              <a:solidFill>
                <a:srgbClr val="002060"/>
              </a:solidFill>
              <a:latin typeface="BIZ UDゴシック" panose="020B0400000000000000" pitchFamily="49" charset="-128"/>
              <a:ea typeface="BIZ UDゴシック" panose="020B0400000000000000" pitchFamily="49" charset="-128"/>
            </a:endParaRPr>
          </a:p>
          <a:p>
            <a:r>
              <a:rPr kumimoji="1" lang="ja-JP" altLang="en-US" b="1" dirty="0" smtClean="0">
                <a:solidFill>
                  <a:srgbClr val="002060"/>
                </a:solidFill>
                <a:latin typeface="BIZ UDゴシック" panose="020B0400000000000000" pitchFamily="49" charset="-128"/>
                <a:ea typeface="BIZ UDゴシック" panose="020B0400000000000000" pitchFamily="49" charset="-128"/>
              </a:rPr>
              <a:t>  テレワーク</a:t>
            </a:r>
            <a:r>
              <a:rPr kumimoji="1" lang="ja-JP" altLang="en-US" b="1" dirty="0">
                <a:solidFill>
                  <a:srgbClr val="002060"/>
                </a:solidFill>
                <a:latin typeface="BIZ UDゴシック" panose="020B0400000000000000" pitchFamily="49" charset="-128"/>
                <a:ea typeface="BIZ UDゴシック" panose="020B0400000000000000" pitchFamily="49" charset="-128"/>
              </a:rPr>
              <a:t>時代に需要が高まる「勤務実態見える化」・「未承認残業抑止</a:t>
            </a:r>
            <a:r>
              <a:rPr kumimoji="1" lang="ja-JP" altLang="en-US" b="1" dirty="0" smtClean="0">
                <a:solidFill>
                  <a:srgbClr val="002060"/>
                </a:solidFill>
                <a:latin typeface="BIZ UDゴシック" panose="020B0400000000000000" pitchFamily="49" charset="-128"/>
                <a:ea typeface="BIZ UDゴシック" panose="020B0400000000000000" pitchFamily="49" charset="-128"/>
              </a:rPr>
              <a:t>」にどの</a:t>
            </a:r>
            <a:r>
              <a:rPr kumimoji="1" lang="ja-JP" altLang="en-US" b="1" dirty="0">
                <a:solidFill>
                  <a:srgbClr val="002060"/>
                </a:solidFill>
                <a:latin typeface="BIZ UDゴシック" panose="020B0400000000000000" pitchFamily="49" charset="-128"/>
                <a:ea typeface="BIZ UDゴシック" panose="020B0400000000000000" pitchFamily="49" charset="-128"/>
              </a:rPr>
              <a:t>ように貢献するの</a:t>
            </a:r>
            <a:r>
              <a:rPr kumimoji="1" lang="ja-JP" altLang="en-US" b="1" dirty="0" smtClean="0">
                <a:solidFill>
                  <a:srgbClr val="002060"/>
                </a:solidFill>
                <a:latin typeface="BIZ UDゴシック" panose="020B0400000000000000" pitchFamily="49" charset="-128"/>
                <a:ea typeface="BIZ UDゴシック" panose="020B0400000000000000" pitchFamily="49" charset="-128"/>
              </a:rPr>
              <a:t>か</a:t>
            </a:r>
            <a:endParaRPr kumimoji="1" lang="en-US" altLang="ja-JP" b="1" dirty="0" smtClean="0">
              <a:solidFill>
                <a:srgbClr val="002060"/>
              </a:solidFill>
              <a:latin typeface="BIZ UDゴシック" panose="020B0400000000000000" pitchFamily="49" charset="-128"/>
              <a:ea typeface="BIZ UDゴシック" panose="020B0400000000000000" pitchFamily="49" charset="-128"/>
            </a:endParaRPr>
          </a:p>
          <a:p>
            <a:r>
              <a:rPr kumimoji="1" lang="en-US" altLang="ja-JP" b="1" dirty="0">
                <a:solidFill>
                  <a:srgbClr val="002060"/>
                </a:solidFill>
                <a:latin typeface="BIZ UDゴシック" panose="020B0400000000000000" pitchFamily="49" charset="-128"/>
                <a:ea typeface="BIZ UDゴシック" panose="020B0400000000000000" pitchFamily="49" charset="-128"/>
              </a:rPr>
              <a:t> </a:t>
            </a:r>
            <a:r>
              <a:rPr kumimoji="1" lang="en-US" altLang="ja-JP" b="1" dirty="0" smtClean="0">
                <a:solidFill>
                  <a:srgbClr val="002060"/>
                </a:solidFill>
                <a:latin typeface="BIZ UDゴシック" panose="020B0400000000000000" pitchFamily="49" charset="-128"/>
                <a:ea typeface="BIZ UDゴシック" panose="020B0400000000000000" pitchFamily="49" charset="-128"/>
              </a:rPr>
              <a:t> </a:t>
            </a:r>
            <a:r>
              <a:rPr kumimoji="1" lang="ja-JP" altLang="en-US" b="1" dirty="0" smtClean="0">
                <a:solidFill>
                  <a:srgbClr val="002060"/>
                </a:solidFill>
                <a:latin typeface="BIZ UDゴシック" panose="020B0400000000000000" pitchFamily="49" charset="-128"/>
                <a:ea typeface="BIZ UDゴシック" panose="020B0400000000000000" pitchFamily="49" charset="-128"/>
              </a:rPr>
              <a:t>ご説明</a:t>
            </a:r>
            <a:r>
              <a:rPr kumimoji="1" lang="ja-JP" altLang="en-US" b="1" dirty="0">
                <a:solidFill>
                  <a:srgbClr val="002060"/>
                </a:solidFill>
                <a:latin typeface="BIZ UDゴシック" panose="020B0400000000000000" pitchFamily="49" charset="-128"/>
                <a:ea typeface="BIZ UDゴシック" panose="020B0400000000000000" pitchFamily="49" charset="-128"/>
              </a:rPr>
              <a:t>いたします</a:t>
            </a:r>
            <a:r>
              <a:rPr kumimoji="1" lang="ja-JP" altLang="en-US" b="1" dirty="0" smtClean="0">
                <a:solidFill>
                  <a:srgbClr val="002060"/>
                </a:solidFill>
                <a:latin typeface="BIZ UDゴシック" panose="020B0400000000000000" pitchFamily="49" charset="-128"/>
                <a:ea typeface="BIZ UDゴシック" panose="020B0400000000000000" pitchFamily="49" charset="-128"/>
              </a:rPr>
              <a:t>。</a:t>
            </a:r>
            <a:endParaRPr kumimoji="1" lang="ja-JP" altLang="en-US" b="1" dirty="0">
              <a:solidFill>
                <a:srgbClr val="002060"/>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962208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20000"/>
                <a:lumOff val="80000"/>
              </a:schemeClr>
            </a:gs>
            <a:gs pos="100000">
              <a:schemeClr val="bg2">
                <a:lumMod val="83000"/>
                <a:lumOff val="17000"/>
                <a:alpha val="71000"/>
              </a:schemeClr>
            </a:gs>
          </a:gsLst>
          <a:lin ang="5400000" scaled="1"/>
        </a:gradFill>
        <a:effectLst/>
      </p:bgPr>
    </p:bg>
    <p:spTree>
      <p:nvGrpSpPr>
        <p:cNvPr id="1" name=""/>
        <p:cNvGrpSpPr/>
        <p:nvPr/>
      </p:nvGrpSpPr>
      <p:grpSpPr>
        <a:xfrm>
          <a:off x="0" y="0"/>
          <a:ext cx="0" cy="0"/>
          <a:chOff x="0" y="0"/>
          <a:chExt cx="0" cy="0"/>
        </a:xfrm>
      </p:grpSpPr>
      <p:sp>
        <p:nvSpPr>
          <p:cNvPr id="2" name="正方形/長方形 1"/>
          <p:cNvSpPr/>
          <p:nvPr/>
        </p:nvSpPr>
        <p:spPr>
          <a:xfrm>
            <a:off x="299103" y="629825"/>
            <a:ext cx="11530224" cy="2308324"/>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lang="ja-JP" altLang="en-US" sz="2400" b="1" dirty="0" smtClean="0">
                <a:solidFill>
                  <a:srgbClr val="002060"/>
                </a:solidFill>
                <a:latin typeface="BIZ UDPゴシック" panose="020B0400000000000000" pitchFamily="50" charset="-128"/>
                <a:ea typeface="BIZ UDPゴシック" panose="020B0400000000000000" pitchFamily="50" charset="-128"/>
              </a:rPr>
              <a:t>経営管理会議</a:t>
            </a:r>
            <a:r>
              <a:rPr lang="ja-JP" altLang="en-US" sz="2400" b="1" dirty="0">
                <a:solidFill>
                  <a:srgbClr val="002060"/>
                </a:solidFill>
                <a:latin typeface="BIZ UDPゴシック" panose="020B0400000000000000" pitchFamily="50" charset="-128"/>
                <a:ea typeface="BIZ UDPゴシック" panose="020B0400000000000000" pitchFamily="50" charset="-128"/>
              </a:rPr>
              <a:t>　</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　㈱ビッツ　小野  嘉信</a:t>
            </a:r>
          </a:p>
          <a:p>
            <a:pPr algn="ctr"/>
            <a:r>
              <a:rPr lang="ja-JP" altLang="en-US" sz="2400" b="1" dirty="0" smtClean="0">
                <a:solidFill>
                  <a:srgbClr val="002060"/>
                </a:solidFill>
                <a:latin typeface="BIZ UDPゴシック" panose="020B0400000000000000" pitchFamily="50" charset="-128"/>
                <a:ea typeface="BIZ UDPゴシック" panose="020B0400000000000000" pitchFamily="50" charset="-128"/>
              </a:rPr>
              <a:t>採用実績と計画、内定者フォロー</a:t>
            </a:r>
            <a:endParaRPr lang="en-US" altLang="ja-JP" sz="2400" b="1" dirty="0" smtClean="0">
              <a:solidFill>
                <a:srgbClr val="002060"/>
              </a:solidFill>
              <a:latin typeface="BIZ UDPゴシック" panose="020B0400000000000000" pitchFamily="50" charset="-128"/>
              <a:ea typeface="BIZ UDPゴシック" panose="020B0400000000000000" pitchFamily="50" charset="-128"/>
            </a:endParaRPr>
          </a:p>
          <a:p>
            <a:endParaRPr lang="ja-JP" altLang="en-US" sz="2400" b="1" dirty="0" smtClean="0">
              <a:solidFill>
                <a:srgbClr val="002060"/>
              </a:solidFill>
              <a:latin typeface="ＭＳ ゴシック" panose="020B0609070205080204" pitchFamily="49" charset="-128"/>
              <a:ea typeface="ＭＳ ゴシック" panose="020B0609070205080204" pitchFamily="49" charset="-128"/>
            </a:endParaRPr>
          </a:p>
          <a:p>
            <a:r>
              <a:rPr lang="ja-JP" altLang="en-US" b="1" dirty="0" smtClean="0">
                <a:solidFill>
                  <a:srgbClr val="002060"/>
                </a:solidFill>
                <a:latin typeface="BIZ UDPゴシック" panose="020B0400000000000000" pitchFamily="50" charset="-128"/>
                <a:ea typeface="BIZ UDPゴシック" panose="020B0400000000000000" pitchFamily="50" charset="-128"/>
              </a:rPr>
              <a:t>       各社が共通の課題として捉えている経営管理に関する取組みについて、アンケート方式による</a:t>
            </a:r>
            <a:endParaRPr lang="en-US" altLang="ja-JP" b="1" dirty="0" smtClean="0">
              <a:solidFill>
                <a:srgbClr val="002060"/>
              </a:solidFill>
              <a:latin typeface="BIZ UDPゴシック" panose="020B0400000000000000" pitchFamily="50" charset="-128"/>
              <a:ea typeface="BIZ UDPゴシック" panose="020B0400000000000000" pitchFamily="50" charset="-128"/>
            </a:endParaRPr>
          </a:p>
          <a:p>
            <a:r>
              <a:rPr lang="ja-JP" altLang="en-US" b="1" dirty="0">
                <a:solidFill>
                  <a:srgbClr val="002060"/>
                </a:solidFill>
                <a:latin typeface="BIZ UDPゴシック" panose="020B0400000000000000" pitchFamily="50" charset="-128"/>
                <a:ea typeface="BIZ UDPゴシック" panose="020B0400000000000000" pitchFamily="50" charset="-128"/>
              </a:rPr>
              <a:t>　</a:t>
            </a:r>
            <a:r>
              <a:rPr lang="ja-JP" altLang="en-US" b="1" dirty="0" smtClean="0">
                <a:solidFill>
                  <a:srgbClr val="002060"/>
                </a:solidFill>
                <a:latin typeface="BIZ UDPゴシック" panose="020B0400000000000000" pitchFamily="50" charset="-128"/>
                <a:ea typeface="BIZ UDPゴシック" panose="020B0400000000000000" pitchFamily="50" charset="-128"/>
              </a:rPr>
              <a:t>　　 調査を中心に情報や事例を取りまとめています。</a:t>
            </a:r>
            <a:endParaRPr lang="en-US" altLang="ja-JP" b="1" dirty="0" smtClean="0">
              <a:solidFill>
                <a:srgbClr val="002060"/>
              </a:solidFill>
              <a:latin typeface="BIZ UDPゴシック" panose="020B0400000000000000" pitchFamily="50" charset="-128"/>
              <a:ea typeface="BIZ UDPゴシック" panose="020B0400000000000000" pitchFamily="50" charset="-128"/>
            </a:endParaRPr>
          </a:p>
          <a:p>
            <a:r>
              <a:rPr lang="ja-JP" altLang="en-US" b="1" dirty="0" smtClean="0">
                <a:solidFill>
                  <a:srgbClr val="002060"/>
                </a:solidFill>
                <a:latin typeface="BIZ UDPゴシック" panose="020B0400000000000000" pitchFamily="50" charset="-128"/>
                <a:ea typeface="BIZ UDPゴシック" panose="020B0400000000000000" pitchFamily="50" charset="-128"/>
              </a:rPr>
              <a:t>       今回は、採用に関する意見交換や情報交換を成果報告として発表致します。</a:t>
            </a:r>
            <a:endParaRPr lang="en-US" altLang="ja-JP" b="1" dirty="0" smtClean="0">
              <a:solidFill>
                <a:srgbClr val="002060"/>
              </a:solidFill>
              <a:latin typeface="BIZ UDPゴシック" panose="020B0400000000000000" pitchFamily="50" charset="-128"/>
              <a:ea typeface="BIZ UDPゴシック" panose="020B0400000000000000" pitchFamily="50" charset="-128"/>
            </a:endParaRPr>
          </a:p>
          <a:p>
            <a:pPr algn="ctr"/>
            <a:r>
              <a:rPr lang="en-US" altLang="ja-JP" dirty="0" smtClean="0">
                <a:solidFill>
                  <a:srgbClr val="002060"/>
                </a:solidFill>
                <a:latin typeface="ＭＳ ゴシック" panose="020B0609070205080204" pitchFamily="49" charset="-128"/>
                <a:ea typeface="ＭＳ ゴシック" panose="020B0609070205080204" pitchFamily="49" charset="-128"/>
              </a:rPr>
              <a:t>   </a:t>
            </a:r>
            <a:endParaRPr lang="ja-JP" altLang="en-US" dirty="0" smtClean="0">
              <a:solidFill>
                <a:srgbClr val="002060"/>
              </a:solidFill>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299104" y="3755212"/>
            <a:ext cx="11530223" cy="2092881"/>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lang="en-US" altLang="ja-JP" sz="2400" b="1" dirty="0">
                <a:solidFill>
                  <a:srgbClr val="002060"/>
                </a:solidFill>
                <a:latin typeface="BIZ UDPゴシック" panose="020B0400000000000000" pitchFamily="50" charset="-128"/>
                <a:ea typeface="BIZ UDPゴシック" panose="020B0400000000000000" pitchFamily="50" charset="-128"/>
              </a:rPr>
              <a:t>DX</a:t>
            </a:r>
            <a:r>
              <a:rPr lang="ja-JP" altLang="en-US" sz="2400" b="1" dirty="0">
                <a:solidFill>
                  <a:srgbClr val="002060"/>
                </a:solidFill>
                <a:latin typeface="BIZ UDPゴシック" panose="020B0400000000000000" pitchFamily="50" charset="-128"/>
                <a:ea typeface="BIZ UDPゴシック" panose="020B0400000000000000" pitchFamily="50" charset="-128"/>
              </a:rPr>
              <a:t>推進指標</a:t>
            </a:r>
            <a:r>
              <a:rPr lang="en-US" altLang="ja-JP" sz="2400" b="1" dirty="0" smtClean="0">
                <a:solidFill>
                  <a:srgbClr val="002060"/>
                </a:solidFill>
                <a:latin typeface="BIZ UDPゴシック" panose="020B0400000000000000" pitchFamily="50" charset="-128"/>
                <a:ea typeface="BIZ UDPゴシック" panose="020B0400000000000000" pitchFamily="50" charset="-128"/>
              </a:rPr>
              <a:t>WG</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　 </a:t>
            </a:r>
            <a:r>
              <a:rPr lang="ja-JP" altLang="en-US" sz="2400" b="1" dirty="0">
                <a:solidFill>
                  <a:srgbClr val="002060"/>
                </a:solidFill>
                <a:latin typeface="BIZ UDPゴシック" panose="020B0400000000000000" pitchFamily="50" charset="-128"/>
                <a:ea typeface="BIZ UDPゴシック" panose="020B0400000000000000" pitchFamily="50" charset="-128"/>
              </a:rPr>
              <a:t>㈱</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日本データコントロール　中村  将</a:t>
            </a:r>
            <a:endParaRPr lang="en-US" altLang="ja-JP" sz="2400" b="1" dirty="0" smtClean="0">
              <a:solidFill>
                <a:srgbClr val="002060"/>
              </a:solidFill>
              <a:latin typeface="BIZ UDPゴシック" panose="020B0400000000000000" pitchFamily="50" charset="-128"/>
              <a:ea typeface="BIZ UDPゴシック" panose="020B0400000000000000" pitchFamily="50" charset="-128"/>
            </a:endParaRPr>
          </a:p>
          <a:p>
            <a:pPr algn="ctr"/>
            <a:r>
              <a:rPr lang="en-US" altLang="ja-JP" sz="2400" b="1" dirty="0">
                <a:solidFill>
                  <a:srgbClr val="002060"/>
                </a:solidFill>
                <a:latin typeface="BIZ UDPゴシック" panose="020B0400000000000000" pitchFamily="50" charset="-128"/>
                <a:ea typeface="BIZ UDPゴシック" panose="020B0400000000000000" pitchFamily="50" charset="-128"/>
              </a:rPr>
              <a:t>DX</a:t>
            </a:r>
            <a:r>
              <a:rPr lang="ja-JP" altLang="en-US" sz="2400" b="1" dirty="0">
                <a:solidFill>
                  <a:srgbClr val="002060"/>
                </a:solidFill>
                <a:latin typeface="BIZ UDPゴシック" panose="020B0400000000000000" pitchFamily="50" charset="-128"/>
                <a:ea typeface="BIZ UDPゴシック" panose="020B0400000000000000" pitchFamily="50" charset="-128"/>
              </a:rPr>
              <a:t>推進指標を理解し、顧客に提案</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しよう</a:t>
            </a:r>
            <a:endParaRPr lang="en-US" altLang="ja-JP" sz="2400" b="1" dirty="0" smtClean="0">
              <a:solidFill>
                <a:srgbClr val="002060"/>
              </a:solidFill>
              <a:latin typeface="BIZ UDPゴシック" panose="020B0400000000000000" pitchFamily="50" charset="-128"/>
              <a:ea typeface="BIZ UDPゴシック" panose="020B0400000000000000" pitchFamily="50" charset="-128"/>
            </a:endParaRPr>
          </a:p>
          <a:p>
            <a:endParaRPr lang="en-US" altLang="ja-JP" sz="2800" b="1" dirty="0" smtClean="0">
              <a:solidFill>
                <a:srgbClr val="002060"/>
              </a:solidFill>
              <a:latin typeface="BIZ UDPゴシック" panose="020B0400000000000000" pitchFamily="50" charset="-128"/>
              <a:ea typeface="BIZ UDPゴシック" panose="020B0400000000000000" pitchFamily="50" charset="-128"/>
            </a:endParaRPr>
          </a:p>
          <a:p>
            <a:r>
              <a:rPr lang="ja-JP" altLang="en-US" b="1" dirty="0" smtClean="0">
                <a:solidFill>
                  <a:srgbClr val="002060"/>
                </a:solidFill>
                <a:latin typeface="BIZ UDPゴシック" panose="020B0400000000000000" pitchFamily="50" charset="-128"/>
                <a:ea typeface="BIZ UDPゴシック" panose="020B0400000000000000" pitchFamily="50" charset="-128"/>
              </a:rPr>
              <a:t>      経済</a:t>
            </a:r>
            <a:r>
              <a:rPr lang="ja-JP" altLang="en-US" b="1" dirty="0">
                <a:solidFill>
                  <a:srgbClr val="002060"/>
                </a:solidFill>
                <a:latin typeface="BIZ UDPゴシック" panose="020B0400000000000000" pitchFamily="50" charset="-128"/>
                <a:ea typeface="BIZ UDPゴシック" panose="020B0400000000000000" pitchFamily="50" charset="-128"/>
              </a:rPr>
              <a:t>産業省が取り纏めた</a:t>
            </a:r>
            <a:r>
              <a:rPr lang="en-US" altLang="ja-JP" b="1" dirty="0">
                <a:solidFill>
                  <a:srgbClr val="002060"/>
                </a:solidFill>
                <a:latin typeface="BIZ UDPゴシック" panose="020B0400000000000000" pitchFamily="50" charset="-128"/>
                <a:ea typeface="BIZ UDPゴシック" panose="020B0400000000000000" pitchFamily="50" charset="-128"/>
              </a:rPr>
              <a:t>DX</a:t>
            </a:r>
            <a:r>
              <a:rPr lang="ja-JP" altLang="en-US" b="1" dirty="0">
                <a:solidFill>
                  <a:srgbClr val="002060"/>
                </a:solidFill>
                <a:latin typeface="BIZ UDPゴシック" panose="020B0400000000000000" pitchFamily="50" charset="-128"/>
                <a:ea typeface="BIZ UDPゴシック" panose="020B0400000000000000" pitchFamily="50" charset="-128"/>
              </a:rPr>
              <a:t>推進指標は、</a:t>
            </a:r>
            <a:r>
              <a:rPr lang="en-US" altLang="ja-JP" b="1" dirty="0">
                <a:solidFill>
                  <a:srgbClr val="002060"/>
                </a:solidFill>
                <a:latin typeface="BIZ UDPゴシック" panose="020B0400000000000000" pitchFamily="50" charset="-128"/>
                <a:ea typeface="BIZ UDPゴシック" panose="020B0400000000000000" pitchFamily="50" charset="-128"/>
              </a:rPr>
              <a:t>DX</a:t>
            </a:r>
            <a:r>
              <a:rPr lang="ja-JP" altLang="en-US" b="1" dirty="0">
                <a:solidFill>
                  <a:srgbClr val="002060"/>
                </a:solidFill>
                <a:latin typeface="BIZ UDPゴシック" panose="020B0400000000000000" pitchFamily="50" charset="-128"/>
                <a:ea typeface="BIZ UDPゴシック" panose="020B0400000000000000" pitchFamily="50" charset="-128"/>
              </a:rPr>
              <a:t>を推進するための課題を自己診断するツールです</a:t>
            </a:r>
            <a:r>
              <a:rPr lang="ja-JP" altLang="en-US" b="1" dirty="0" smtClean="0">
                <a:solidFill>
                  <a:srgbClr val="002060"/>
                </a:solidFill>
                <a:latin typeface="BIZ UDPゴシック" panose="020B0400000000000000" pitchFamily="50" charset="-128"/>
                <a:ea typeface="BIZ UDPゴシック" panose="020B0400000000000000" pitchFamily="50" charset="-128"/>
              </a:rPr>
              <a:t>。</a:t>
            </a:r>
            <a:endParaRPr lang="en-US" altLang="ja-JP" b="1" dirty="0" smtClean="0">
              <a:solidFill>
                <a:srgbClr val="002060"/>
              </a:solidFill>
              <a:latin typeface="BIZ UDPゴシック" panose="020B0400000000000000" pitchFamily="50" charset="-128"/>
              <a:ea typeface="BIZ UDPゴシック" panose="020B0400000000000000" pitchFamily="50" charset="-128"/>
            </a:endParaRPr>
          </a:p>
          <a:p>
            <a:r>
              <a:rPr lang="en-US" altLang="ja-JP" b="1" dirty="0" smtClean="0">
                <a:solidFill>
                  <a:srgbClr val="002060"/>
                </a:solidFill>
                <a:latin typeface="BIZ UDPゴシック" panose="020B0400000000000000" pitchFamily="50" charset="-128"/>
                <a:ea typeface="BIZ UDPゴシック" panose="020B0400000000000000" pitchFamily="50" charset="-128"/>
              </a:rPr>
              <a:t>      DX</a:t>
            </a:r>
            <a:r>
              <a:rPr lang="ja-JP" altLang="en-US" b="1" dirty="0">
                <a:solidFill>
                  <a:srgbClr val="002060"/>
                </a:solidFill>
                <a:latin typeface="BIZ UDPゴシック" panose="020B0400000000000000" pitchFamily="50" charset="-128"/>
                <a:ea typeface="BIZ UDPゴシック" panose="020B0400000000000000" pitchFamily="50" charset="-128"/>
              </a:rPr>
              <a:t>推進指標を読み解く上で必要となる、</a:t>
            </a:r>
            <a:r>
              <a:rPr lang="en-US" altLang="ja-JP" b="1" dirty="0">
                <a:solidFill>
                  <a:srgbClr val="002060"/>
                </a:solidFill>
                <a:latin typeface="BIZ UDPゴシック" panose="020B0400000000000000" pitchFamily="50" charset="-128"/>
                <a:ea typeface="BIZ UDPゴシック" panose="020B0400000000000000" pitchFamily="50" charset="-128"/>
              </a:rPr>
              <a:t>DX</a:t>
            </a:r>
            <a:r>
              <a:rPr lang="ja-JP" altLang="en-US" b="1" dirty="0">
                <a:solidFill>
                  <a:srgbClr val="002060"/>
                </a:solidFill>
                <a:latin typeface="BIZ UDPゴシック" panose="020B0400000000000000" pitchFamily="50" charset="-128"/>
                <a:ea typeface="BIZ UDPゴシック" panose="020B0400000000000000" pitchFamily="50" charset="-128"/>
              </a:rPr>
              <a:t>を理解するポイント</a:t>
            </a:r>
            <a:r>
              <a:rPr lang="ja-JP" altLang="en-US" b="1" dirty="0" smtClean="0">
                <a:solidFill>
                  <a:srgbClr val="002060"/>
                </a:solidFill>
                <a:latin typeface="BIZ UDPゴシック" panose="020B0400000000000000" pitchFamily="50" charset="-128"/>
                <a:ea typeface="BIZ UDPゴシック" panose="020B0400000000000000" pitchFamily="50" charset="-128"/>
              </a:rPr>
              <a:t>と</a:t>
            </a:r>
            <a:r>
              <a:rPr lang="en-US" altLang="ja-JP" b="1" dirty="0" smtClean="0">
                <a:solidFill>
                  <a:srgbClr val="002060"/>
                </a:solidFill>
                <a:latin typeface="BIZ UDPゴシック" panose="020B0400000000000000" pitchFamily="50" charset="-128"/>
                <a:ea typeface="BIZ UDPゴシック" panose="020B0400000000000000" pitchFamily="50" charset="-128"/>
              </a:rPr>
              <a:t>DX</a:t>
            </a:r>
            <a:r>
              <a:rPr lang="ja-JP" altLang="en-US" b="1" dirty="0">
                <a:solidFill>
                  <a:srgbClr val="002060"/>
                </a:solidFill>
                <a:latin typeface="BIZ UDPゴシック" panose="020B0400000000000000" pitchFamily="50" charset="-128"/>
                <a:ea typeface="BIZ UDPゴシック" panose="020B0400000000000000" pitchFamily="50" charset="-128"/>
              </a:rPr>
              <a:t>推進指標の活用について発表します</a:t>
            </a:r>
            <a:r>
              <a:rPr lang="ja-JP" altLang="en-US" b="1" dirty="0" smtClean="0">
                <a:solidFill>
                  <a:srgbClr val="002060"/>
                </a:solidFill>
                <a:latin typeface="BIZ UDPゴシック" panose="020B0400000000000000" pitchFamily="50" charset="-128"/>
                <a:ea typeface="BIZ UDPゴシック" panose="020B0400000000000000" pitchFamily="50" charset="-128"/>
              </a:rPr>
              <a:t>。</a:t>
            </a:r>
            <a:endParaRPr lang="en-US" altLang="ja-JP" b="1" dirty="0" smtClean="0">
              <a:solidFill>
                <a:srgbClr val="002060"/>
              </a:solidFill>
              <a:latin typeface="BIZ UDPゴシック" panose="020B0400000000000000" pitchFamily="50" charset="-128"/>
              <a:ea typeface="BIZ UDPゴシック" panose="020B0400000000000000" pitchFamily="50" charset="-128"/>
            </a:endParaRPr>
          </a:p>
          <a:p>
            <a:pPr algn="ctr"/>
            <a:endParaRPr lang="en-US" altLang="ja-JP" b="1" dirty="0">
              <a:solidFill>
                <a:srgbClr val="00206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53500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20000"/>
                <a:lumOff val="80000"/>
              </a:schemeClr>
            </a:gs>
            <a:gs pos="100000">
              <a:schemeClr val="bg2">
                <a:lumMod val="83000"/>
                <a:lumOff val="17000"/>
                <a:alpha val="71000"/>
              </a:schemeClr>
            </a:gs>
          </a:gsLst>
          <a:lin ang="5400000" scaled="1"/>
        </a:gradFill>
        <a:effectLst/>
      </p:bgPr>
    </p:bg>
    <p:spTree>
      <p:nvGrpSpPr>
        <p:cNvPr id="1" name=""/>
        <p:cNvGrpSpPr/>
        <p:nvPr/>
      </p:nvGrpSpPr>
      <p:grpSpPr>
        <a:xfrm>
          <a:off x="0" y="0"/>
          <a:ext cx="0" cy="0"/>
          <a:chOff x="0" y="0"/>
          <a:chExt cx="0" cy="0"/>
        </a:xfrm>
      </p:grpSpPr>
      <p:sp>
        <p:nvSpPr>
          <p:cNvPr id="4" name="正方形/長方形 3"/>
          <p:cNvSpPr/>
          <p:nvPr/>
        </p:nvSpPr>
        <p:spPr>
          <a:xfrm>
            <a:off x="477672" y="330742"/>
            <a:ext cx="11274509" cy="2215991"/>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lang="ja-JP" altLang="en-US" sz="2800" dirty="0">
                <a:solidFill>
                  <a:srgbClr val="002060"/>
                </a:solidFill>
                <a:latin typeface="BIZ UDゴシック" panose="020B0400000000000000" pitchFamily="49" charset="-128"/>
                <a:ea typeface="BIZ UDゴシック" panose="020B0400000000000000" pitchFamily="49" charset="-128"/>
              </a:rPr>
              <a:t>　</a:t>
            </a:r>
            <a:r>
              <a:rPr lang="ja-JP" altLang="en-US" sz="2400" b="1" dirty="0">
                <a:solidFill>
                  <a:srgbClr val="002060"/>
                </a:solidFill>
                <a:latin typeface="BIZ UDゴシック" panose="020B0400000000000000" pitchFamily="49" charset="-128"/>
                <a:ea typeface="BIZ UDゴシック" panose="020B0400000000000000" pitchFamily="49" charset="-128"/>
              </a:rPr>
              <a:t>保守業務</a:t>
            </a:r>
            <a:r>
              <a:rPr lang="ja-JP" altLang="en-US" sz="2400" b="1" dirty="0" smtClean="0">
                <a:solidFill>
                  <a:srgbClr val="002060"/>
                </a:solidFill>
                <a:latin typeface="BIZ UDゴシック" panose="020B0400000000000000" pitchFamily="49" charset="-128"/>
                <a:ea typeface="BIZ UDゴシック" panose="020B0400000000000000" pitchFamily="49" charset="-128"/>
              </a:rPr>
              <a:t>改善ＷＧ　</a:t>
            </a:r>
            <a:r>
              <a:rPr lang="ja-JP" altLang="en-US" sz="2400" b="1" dirty="0">
                <a:solidFill>
                  <a:srgbClr val="002060"/>
                </a:solidFill>
                <a:latin typeface="BIZ UDPゴシック" panose="020B0400000000000000" pitchFamily="50" charset="-128"/>
                <a:ea typeface="BIZ UDPゴシック" panose="020B0400000000000000" pitchFamily="50" charset="-128"/>
              </a:rPr>
              <a:t>ＴＤＣソフト㈱　</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　伊藤  義</a:t>
            </a:r>
            <a:r>
              <a:rPr lang="ja-JP" altLang="en-US" sz="2400" b="1" dirty="0">
                <a:solidFill>
                  <a:srgbClr val="002060"/>
                </a:solidFill>
                <a:latin typeface="BIZ UDPゴシック" panose="020B0400000000000000" pitchFamily="50" charset="-128"/>
                <a:ea typeface="BIZ UDPゴシック" panose="020B0400000000000000" pitchFamily="50" charset="-128"/>
              </a:rPr>
              <a:t>宏</a:t>
            </a:r>
            <a:endParaRPr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r>
              <a:rPr lang="ja-JP" altLang="en-US" sz="2400" b="1" dirty="0" smtClean="0">
                <a:solidFill>
                  <a:srgbClr val="002060"/>
                </a:solidFill>
                <a:latin typeface="BIZ UDPゴシック" panose="020B0400000000000000" pitchFamily="50" charset="-128"/>
                <a:ea typeface="BIZ UDPゴシック" panose="020B0400000000000000" pitchFamily="50" charset="-128"/>
              </a:rPr>
              <a:t>コロナ</a:t>
            </a:r>
            <a:r>
              <a:rPr lang="ja-JP" altLang="en-US" sz="2400" b="1" dirty="0">
                <a:solidFill>
                  <a:srgbClr val="002060"/>
                </a:solidFill>
                <a:latin typeface="BIZ UDPゴシック" panose="020B0400000000000000" pitchFamily="50" charset="-128"/>
                <a:ea typeface="BIZ UDPゴシック" panose="020B0400000000000000" pitchFamily="50" charset="-128"/>
              </a:rPr>
              <a:t>禍でもシステムは</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止められない</a:t>
            </a:r>
            <a:endParaRPr lang="en-US" altLang="ja-JP" sz="2400" b="1" dirty="0">
              <a:solidFill>
                <a:srgbClr val="002060"/>
              </a:solidFill>
              <a:latin typeface="BIZ UDPゴシック" panose="020B0400000000000000" pitchFamily="50" charset="-128"/>
              <a:ea typeface="BIZ UDPゴシック" panose="020B0400000000000000" pitchFamily="50" charset="-128"/>
            </a:endParaRPr>
          </a:p>
          <a:p>
            <a:pPr algn="ctr"/>
            <a:r>
              <a:rPr lang="ja-JP" altLang="en-US" sz="2400" b="1" dirty="0">
                <a:solidFill>
                  <a:srgbClr val="002060"/>
                </a:solidFill>
                <a:latin typeface="BIZ UDPゴシック" panose="020B0400000000000000" pitchFamily="50" charset="-128"/>
                <a:ea typeface="BIZ UDPゴシック" panose="020B0400000000000000" pitchFamily="50" charset="-128"/>
              </a:rPr>
              <a:t>～</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保守</a:t>
            </a:r>
            <a:r>
              <a:rPr lang="ja-JP" altLang="en-US" sz="2400" b="1" dirty="0">
                <a:solidFill>
                  <a:srgbClr val="002060"/>
                </a:solidFill>
                <a:latin typeface="BIZ UDPゴシック" panose="020B0400000000000000" pitchFamily="50" charset="-128"/>
                <a:ea typeface="BIZ UDPゴシック" panose="020B0400000000000000" pitchFamily="50" charset="-128"/>
              </a:rPr>
              <a:t>業務の現場における現状と課題の</a:t>
            </a:r>
            <a:r>
              <a:rPr lang="ja-JP" altLang="en-US" sz="2400" b="1" dirty="0" smtClean="0">
                <a:solidFill>
                  <a:srgbClr val="002060"/>
                </a:solidFill>
                <a:latin typeface="BIZ UDPゴシック" panose="020B0400000000000000" pitchFamily="50" charset="-128"/>
                <a:ea typeface="BIZ UDPゴシック" panose="020B0400000000000000" pitchFamily="50" charset="-128"/>
              </a:rPr>
              <a:t>報告</a:t>
            </a:r>
            <a:r>
              <a:rPr lang="ja-JP" altLang="en-US" sz="2400" b="1" dirty="0">
                <a:solidFill>
                  <a:srgbClr val="002060"/>
                </a:solidFill>
                <a:latin typeface="BIZ UDPゴシック" panose="020B0400000000000000" pitchFamily="50" charset="-128"/>
                <a:ea typeface="BIZ UDPゴシック" panose="020B0400000000000000" pitchFamily="50" charset="-128"/>
              </a:rPr>
              <a:t>～</a:t>
            </a:r>
            <a:endParaRPr lang="en-US" altLang="ja-JP" sz="2400" b="1" dirty="0">
              <a:solidFill>
                <a:srgbClr val="002060"/>
              </a:solidFill>
              <a:latin typeface="BIZ UDPゴシック" panose="020B0400000000000000" pitchFamily="50" charset="-128"/>
              <a:ea typeface="BIZ UDPゴシック" panose="020B0400000000000000" pitchFamily="50" charset="-128"/>
            </a:endParaRPr>
          </a:p>
          <a:p>
            <a:endParaRPr lang="ja-JP" altLang="en-US" sz="2400" b="1" dirty="0">
              <a:solidFill>
                <a:srgbClr val="002060"/>
              </a:solidFill>
              <a:latin typeface="BIZ UDゴシック" panose="020B0400000000000000" pitchFamily="49" charset="-128"/>
              <a:ea typeface="BIZ UDゴシック" panose="020B0400000000000000" pitchFamily="49" charset="-128"/>
            </a:endParaRPr>
          </a:p>
          <a:p>
            <a:r>
              <a:rPr lang="ja-JP" altLang="en-US" b="1" dirty="0" smtClean="0">
                <a:solidFill>
                  <a:srgbClr val="002060"/>
                </a:solidFill>
                <a:latin typeface="BIZ UDゴシック" panose="020B0400000000000000" pitchFamily="49" charset="-128"/>
                <a:ea typeface="BIZ UDゴシック" panose="020B0400000000000000" pitchFamily="49" charset="-128"/>
              </a:rPr>
              <a:t>         新型</a:t>
            </a:r>
            <a:r>
              <a:rPr lang="ja-JP" altLang="en-US" b="1" dirty="0">
                <a:solidFill>
                  <a:srgbClr val="002060"/>
                </a:solidFill>
                <a:latin typeface="BIZ UDゴシック" panose="020B0400000000000000" pitchFamily="49" charset="-128"/>
                <a:ea typeface="BIZ UDゴシック" panose="020B0400000000000000" pitchFamily="49" charset="-128"/>
              </a:rPr>
              <a:t>コロナウィルスの感染が広まる中、保守の現場で実施した感染予防のため</a:t>
            </a:r>
            <a:r>
              <a:rPr lang="ja-JP" altLang="en-US" b="1" dirty="0" smtClean="0">
                <a:solidFill>
                  <a:srgbClr val="002060"/>
                </a:solidFill>
                <a:latin typeface="BIZ UDゴシック" panose="020B0400000000000000" pitchFamily="49" charset="-128"/>
                <a:ea typeface="BIZ UDゴシック" panose="020B0400000000000000" pitchFamily="49" charset="-128"/>
              </a:rPr>
              <a:t>の</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smtClean="0">
                <a:solidFill>
                  <a:srgbClr val="002060"/>
                </a:solidFill>
                <a:latin typeface="BIZ UDゴシック" panose="020B0400000000000000" pitchFamily="49" charset="-128"/>
                <a:ea typeface="BIZ UDゴシック" panose="020B0400000000000000" pitchFamily="49" charset="-128"/>
              </a:rPr>
              <a:t>         新しい業務様式への取り組み、および課題についての報告</a:t>
            </a:r>
            <a:endParaRPr lang="ja-JP" altLang="en-US" b="1" dirty="0">
              <a:solidFill>
                <a:srgbClr val="002060"/>
              </a:solidFill>
              <a:latin typeface="BIZ UDゴシック" panose="020B0400000000000000" pitchFamily="49" charset="-128"/>
              <a:ea typeface="BIZ UDゴシック" panose="020B0400000000000000" pitchFamily="49" charset="-128"/>
            </a:endParaRPr>
          </a:p>
        </p:txBody>
      </p:sp>
      <p:sp>
        <p:nvSpPr>
          <p:cNvPr id="6" name="正方形/長方形 5"/>
          <p:cNvSpPr/>
          <p:nvPr/>
        </p:nvSpPr>
        <p:spPr>
          <a:xfrm>
            <a:off x="477672" y="2871614"/>
            <a:ext cx="11436824" cy="3754874"/>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lang="ja-JP" altLang="en-US" sz="2400" b="1" dirty="0" smtClean="0">
                <a:solidFill>
                  <a:srgbClr val="002060"/>
                </a:solidFill>
                <a:latin typeface="BIZ UDゴシック" panose="020B0400000000000000" pitchFamily="49" charset="-128"/>
                <a:ea typeface="BIZ UDゴシック" panose="020B0400000000000000" pitchFamily="49" charset="-128"/>
              </a:rPr>
              <a:t>システム</a:t>
            </a:r>
            <a:r>
              <a:rPr lang="ja-JP" altLang="en-US" sz="2400" b="1" dirty="0">
                <a:solidFill>
                  <a:srgbClr val="002060"/>
                </a:solidFill>
                <a:latin typeface="BIZ UDゴシック" panose="020B0400000000000000" pitchFamily="49" charset="-128"/>
                <a:ea typeface="BIZ UDゴシック" panose="020B0400000000000000" pitchFamily="49" charset="-128"/>
              </a:rPr>
              <a:t>高信頼化</a:t>
            </a:r>
            <a:r>
              <a:rPr lang="ja-JP" altLang="en-US" sz="2400" b="1" dirty="0" smtClean="0">
                <a:solidFill>
                  <a:srgbClr val="002060"/>
                </a:solidFill>
                <a:latin typeface="BIZ UDゴシック" panose="020B0400000000000000" pitchFamily="49" charset="-128"/>
                <a:ea typeface="BIZ UDゴシック" panose="020B0400000000000000" pitchFamily="49" charset="-128"/>
              </a:rPr>
              <a:t>研究会</a:t>
            </a:r>
            <a:r>
              <a:rPr lang="ja-JP" altLang="en-US" sz="2400" b="1" dirty="0">
                <a:solidFill>
                  <a:srgbClr val="002060"/>
                </a:solidFill>
                <a:latin typeface="BIZ UDゴシック" panose="020B0400000000000000" pitchFamily="49" charset="-128"/>
                <a:ea typeface="BIZ UDゴシック" panose="020B0400000000000000" pitchFamily="49" charset="-128"/>
              </a:rPr>
              <a:t>　</a:t>
            </a:r>
            <a:r>
              <a:rPr lang="ja-JP" altLang="en-US" sz="2400" b="1" dirty="0" smtClean="0">
                <a:solidFill>
                  <a:srgbClr val="002060"/>
                </a:solidFill>
                <a:latin typeface="BIZ UDゴシック" panose="020B0400000000000000" pitchFamily="49" charset="-128"/>
                <a:ea typeface="BIZ UDゴシック" panose="020B0400000000000000" pitchFamily="49" charset="-128"/>
              </a:rPr>
              <a:t>㈱システム情報　小林 浩</a:t>
            </a:r>
            <a:endParaRPr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r>
              <a:rPr lang="ja-JP" altLang="en-US" sz="2400" b="1" dirty="0">
                <a:solidFill>
                  <a:srgbClr val="002060"/>
                </a:solidFill>
                <a:latin typeface="BIZ UDゴシック" panose="020B0400000000000000" pitchFamily="49" charset="-128"/>
                <a:ea typeface="BIZ UDゴシック" panose="020B0400000000000000" pitchFamily="49" charset="-128"/>
              </a:rPr>
              <a:t>アジャイルを学ぶための</a:t>
            </a:r>
            <a:r>
              <a:rPr lang="ja-JP" altLang="en-US" sz="2400" b="1" dirty="0" smtClean="0">
                <a:solidFill>
                  <a:srgbClr val="002060"/>
                </a:solidFill>
                <a:latin typeface="BIZ UDゴシック" panose="020B0400000000000000" pitchFamily="49" charset="-128"/>
                <a:ea typeface="BIZ UDゴシック" panose="020B0400000000000000" pitchFamily="49" charset="-128"/>
              </a:rPr>
              <a:t>ステップ</a:t>
            </a:r>
            <a:endParaRPr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endParaRPr lang="en-US" altLang="ja-JP" sz="2000"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smtClean="0">
                <a:solidFill>
                  <a:srgbClr val="002060"/>
                </a:solidFill>
                <a:latin typeface="BIZ UDゴシック" panose="020B0400000000000000" pitchFamily="49" charset="-128"/>
                <a:ea typeface="BIZ UDゴシック" panose="020B0400000000000000" pitchFamily="49" charset="-128"/>
              </a:rPr>
              <a:t>（</a:t>
            </a:r>
            <a:r>
              <a:rPr lang="ja-JP" altLang="en-US" b="1" dirty="0">
                <a:solidFill>
                  <a:srgbClr val="002060"/>
                </a:solidFill>
                <a:latin typeface="BIZ UDゴシック" panose="020B0400000000000000" pitchFamily="49" charset="-128"/>
                <a:ea typeface="BIZ UDゴシック" panose="020B0400000000000000" pitchFamily="49" charset="-128"/>
              </a:rPr>
              <a:t>背景</a:t>
            </a:r>
            <a:r>
              <a:rPr lang="ja-JP" altLang="en-US" b="1" dirty="0" smtClean="0">
                <a:solidFill>
                  <a:srgbClr val="002060"/>
                </a:solidFill>
                <a:latin typeface="BIZ UDゴシック" panose="020B0400000000000000" pitchFamily="49" charset="-128"/>
                <a:ea typeface="BIZ UDゴシック" panose="020B0400000000000000" pitchFamily="49" charset="-128"/>
              </a:rPr>
              <a:t>）　</a:t>
            </a:r>
            <a:r>
              <a:rPr lang="en-US" altLang="ja-JP" b="1" dirty="0" smtClean="0">
                <a:solidFill>
                  <a:srgbClr val="002060"/>
                </a:solidFill>
                <a:latin typeface="BIZ UDゴシック" panose="020B0400000000000000" pitchFamily="49" charset="-128"/>
                <a:ea typeface="BIZ UDゴシック" panose="020B0400000000000000" pitchFamily="49" charset="-128"/>
              </a:rPr>
              <a:t>ITA</a:t>
            </a:r>
            <a:r>
              <a:rPr lang="ja-JP" altLang="en-US" b="1" dirty="0">
                <a:solidFill>
                  <a:srgbClr val="002060"/>
                </a:solidFill>
                <a:latin typeface="BIZ UDゴシック" panose="020B0400000000000000" pitchFamily="49" charset="-128"/>
                <a:ea typeface="BIZ UDゴシック" panose="020B0400000000000000" pitchFamily="49" charset="-128"/>
              </a:rPr>
              <a:t>参加各社でも、アジャイルを適用しているプロジェクトが年々増加しています</a:t>
            </a:r>
            <a:r>
              <a:rPr lang="ja-JP" altLang="en-US" b="1" dirty="0" smtClean="0">
                <a:solidFill>
                  <a:srgbClr val="002060"/>
                </a:solidFill>
                <a:latin typeface="BIZ UDゴシック" panose="020B0400000000000000" pitchFamily="49" charset="-128"/>
                <a:ea typeface="BIZ UDゴシック" panose="020B0400000000000000" pitchFamily="49" charset="-128"/>
              </a:rPr>
              <a:t>。</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smtClean="0">
                <a:solidFill>
                  <a:srgbClr val="002060"/>
                </a:solidFill>
                <a:latin typeface="BIZ UDゴシック" panose="020B0400000000000000" pitchFamily="49" charset="-128"/>
                <a:ea typeface="BIZ UDゴシック" panose="020B0400000000000000" pitchFamily="49" charset="-128"/>
              </a:rPr>
              <a:t>　　　　　しかしながら</a:t>
            </a:r>
            <a:r>
              <a:rPr lang="ja-JP" altLang="en-US" b="1" dirty="0">
                <a:solidFill>
                  <a:srgbClr val="002060"/>
                </a:solidFill>
                <a:latin typeface="BIZ UDゴシック" panose="020B0400000000000000" pitchFamily="49" charset="-128"/>
                <a:ea typeface="BIZ UDゴシック" panose="020B0400000000000000" pitchFamily="49" charset="-128"/>
              </a:rPr>
              <a:t>プロジェクトの参加者の中に、アジャイルを理解していなかったり</a:t>
            </a:r>
            <a:r>
              <a:rPr lang="ja-JP" altLang="en-US" b="1" dirty="0" smtClean="0">
                <a:solidFill>
                  <a:srgbClr val="002060"/>
                </a:solidFill>
                <a:latin typeface="BIZ UDゴシック" panose="020B0400000000000000" pitchFamily="49" charset="-128"/>
                <a:ea typeface="BIZ UDゴシック" panose="020B0400000000000000" pitchFamily="49" charset="-128"/>
              </a:rPr>
              <a:t>、</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a:solidFill>
                  <a:srgbClr val="002060"/>
                </a:solidFill>
                <a:latin typeface="BIZ UDゴシック" panose="020B0400000000000000" pitchFamily="49" charset="-128"/>
                <a:ea typeface="BIZ UDゴシック" panose="020B0400000000000000" pitchFamily="49" charset="-128"/>
              </a:rPr>
              <a:t>　</a:t>
            </a:r>
            <a:r>
              <a:rPr lang="ja-JP" altLang="en-US" b="1" dirty="0" smtClean="0">
                <a:solidFill>
                  <a:srgbClr val="002060"/>
                </a:solidFill>
                <a:latin typeface="BIZ UDゴシック" panose="020B0400000000000000" pitchFamily="49" charset="-128"/>
                <a:ea typeface="BIZ UDゴシック" panose="020B0400000000000000" pitchFamily="49" charset="-128"/>
              </a:rPr>
              <a:t>　　　　誤解</a:t>
            </a:r>
            <a:r>
              <a:rPr lang="ja-JP" altLang="en-US" b="1" dirty="0">
                <a:solidFill>
                  <a:srgbClr val="002060"/>
                </a:solidFill>
                <a:latin typeface="BIZ UDゴシック" panose="020B0400000000000000" pitchFamily="49" charset="-128"/>
                <a:ea typeface="BIZ UDゴシック" panose="020B0400000000000000" pitchFamily="49" charset="-128"/>
              </a:rPr>
              <a:t>して</a:t>
            </a:r>
            <a:r>
              <a:rPr lang="ja-JP" altLang="en-US" b="1" dirty="0" smtClean="0">
                <a:solidFill>
                  <a:srgbClr val="002060"/>
                </a:solidFill>
                <a:latin typeface="BIZ UDゴシック" panose="020B0400000000000000" pitchFamily="49" charset="-128"/>
                <a:ea typeface="BIZ UDゴシック" panose="020B0400000000000000" pitchFamily="49" charset="-128"/>
              </a:rPr>
              <a:t>いたりすることで、苦労</a:t>
            </a:r>
            <a:r>
              <a:rPr lang="ja-JP" altLang="en-US" b="1" dirty="0">
                <a:solidFill>
                  <a:srgbClr val="002060"/>
                </a:solidFill>
                <a:latin typeface="BIZ UDゴシック" panose="020B0400000000000000" pitchFamily="49" charset="-128"/>
                <a:ea typeface="BIZ UDゴシック" panose="020B0400000000000000" pitchFamily="49" charset="-128"/>
              </a:rPr>
              <a:t>をしている人を多く見かけます</a:t>
            </a:r>
            <a:r>
              <a:rPr lang="ja-JP" altLang="en-US" b="1" dirty="0" smtClean="0">
                <a:solidFill>
                  <a:srgbClr val="002060"/>
                </a:solidFill>
                <a:latin typeface="BIZ UDゴシック" panose="020B0400000000000000" pitchFamily="49" charset="-128"/>
                <a:ea typeface="BIZ UDゴシック" panose="020B0400000000000000" pitchFamily="49" charset="-128"/>
              </a:rPr>
              <a:t>。</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smtClean="0">
                <a:solidFill>
                  <a:srgbClr val="002060"/>
                </a:solidFill>
                <a:latin typeface="BIZ UDゴシック" panose="020B0400000000000000" pitchFamily="49" charset="-128"/>
                <a:ea typeface="BIZ UDゴシック" panose="020B0400000000000000" pitchFamily="49" charset="-128"/>
              </a:rPr>
              <a:t>　　　　　また</a:t>
            </a:r>
            <a:r>
              <a:rPr lang="ja-JP" altLang="en-US" b="1" dirty="0">
                <a:solidFill>
                  <a:srgbClr val="002060"/>
                </a:solidFill>
                <a:latin typeface="BIZ UDゴシック" panose="020B0400000000000000" pitchFamily="49" charset="-128"/>
                <a:ea typeface="BIZ UDゴシック" panose="020B0400000000000000" pitchFamily="49" charset="-128"/>
              </a:rPr>
              <a:t>アジャイルの理解が必要であることは分かっているが</a:t>
            </a:r>
            <a:r>
              <a:rPr lang="ja-JP" altLang="en-US" b="1" dirty="0" smtClean="0">
                <a:solidFill>
                  <a:srgbClr val="002060"/>
                </a:solidFill>
                <a:latin typeface="BIZ UDゴシック" panose="020B0400000000000000" pitchFamily="49" charset="-128"/>
                <a:ea typeface="BIZ UDゴシック" panose="020B0400000000000000" pitchFamily="49" charset="-128"/>
              </a:rPr>
              <a:t>、どこ</a:t>
            </a:r>
            <a:r>
              <a:rPr lang="ja-JP" altLang="en-US" b="1" dirty="0">
                <a:solidFill>
                  <a:srgbClr val="002060"/>
                </a:solidFill>
                <a:latin typeface="BIZ UDゴシック" panose="020B0400000000000000" pitchFamily="49" charset="-128"/>
                <a:ea typeface="BIZ UDゴシック" panose="020B0400000000000000" pitchFamily="49" charset="-128"/>
              </a:rPr>
              <a:t>から勉強すれば良い</a:t>
            </a:r>
            <a:r>
              <a:rPr lang="ja-JP" altLang="en-US" b="1" dirty="0" smtClean="0">
                <a:solidFill>
                  <a:srgbClr val="002060"/>
                </a:solidFill>
                <a:latin typeface="BIZ UDゴシック" panose="020B0400000000000000" pitchFamily="49" charset="-128"/>
                <a:ea typeface="BIZ UDゴシック" panose="020B0400000000000000" pitchFamily="49" charset="-128"/>
              </a:rPr>
              <a:t>か</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a:solidFill>
                  <a:srgbClr val="002060"/>
                </a:solidFill>
                <a:latin typeface="BIZ UDゴシック" panose="020B0400000000000000" pitchFamily="49" charset="-128"/>
                <a:ea typeface="BIZ UDゴシック" panose="020B0400000000000000" pitchFamily="49" charset="-128"/>
              </a:rPr>
              <a:t>　</a:t>
            </a:r>
            <a:r>
              <a:rPr lang="ja-JP" altLang="en-US" b="1" dirty="0" smtClean="0">
                <a:solidFill>
                  <a:srgbClr val="002060"/>
                </a:solidFill>
                <a:latin typeface="BIZ UDゴシック" panose="020B0400000000000000" pitchFamily="49" charset="-128"/>
                <a:ea typeface="BIZ UDゴシック" panose="020B0400000000000000" pitchFamily="49" charset="-128"/>
              </a:rPr>
              <a:t>　　　　分からないという</a:t>
            </a:r>
            <a:r>
              <a:rPr lang="ja-JP" altLang="en-US" b="1" dirty="0">
                <a:solidFill>
                  <a:srgbClr val="002060"/>
                </a:solidFill>
                <a:latin typeface="BIZ UDゴシック" panose="020B0400000000000000" pitchFamily="49" charset="-128"/>
                <a:ea typeface="BIZ UDゴシック" panose="020B0400000000000000" pitchFamily="49" charset="-128"/>
              </a:rPr>
              <a:t>方もいらっしゃいます。</a:t>
            </a:r>
          </a:p>
          <a:p>
            <a:r>
              <a:rPr lang="ja-JP" altLang="en-US" b="1" dirty="0">
                <a:solidFill>
                  <a:srgbClr val="002060"/>
                </a:solidFill>
                <a:latin typeface="BIZ UDゴシック" panose="020B0400000000000000" pitchFamily="49" charset="-128"/>
                <a:ea typeface="BIZ UDゴシック" panose="020B0400000000000000" pitchFamily="49" charset="-128"/>
              </a:rPr>
              <a:t>（目的</a:t>
            </a:r>
            <a:r>
              <a:rPr lang="ja-JP" altLang="en-US" b="1" dirty="0" smtClean="0">
                <a:solidFill>
                  <a:srgbClr val="002060"/>
                </a:solidFill>
                <a:latin typeface="BIZ UDゴシック" panose="020B0400000000000000" pitchFamily="49" charset="-128"/>
                <a:ea typeface="BIZ UDゴシック" panose="020B0400000000000000" pitchFamily="49" charset="-128"/>
              </a:rPr>
              <a:t>）　システム</a:t>
            </a:r>
            <a:r>
              <a:rPr lang="ja-JP" altLang="en-US" b="1" dirty="0">
                <a:solidFill>
                  <a:srgbClr val="002060"/>
                </a:solidFill>
                <a:latin typeface="BIZ UDゴシック" panose="020B0400000000000000" pitchFamily="49" charset="-128"/>
                <a:ea typeface="BIZ UDゴシック" panose="020B0400000000000000" pitchFamily="49" charset="-128"/>
              </a:rPr>
              <a:t>高信頼化研究会では、</a:t>
            </a:r>
            <a:r>
              <a:rPr lang="en-US" altLang="ja-JP" b="1" dirty="0">
                <a:solidFill>
                  <a:srgbClr val="002060"/>
                </a:solidFill>
                <a:latin typeface="BIZ UDゴシック" panose="020B0400000000000000" pitchFamily="49" charset="-128"/>
                <a:ea typeface="BIZ UDゴシック" panose="020B0400000000000000" pitchFamily="49" charset="-128"/>
              </a:rPr>
              <a:t>2020</a:t>
            </a:r>
            <a:r>
              <a:rPr lang="ja-JP" altLang="en-US" b="1" dirty="0">
                <a:solidFill>
                  <a:srgbClr val="002060"/>
                </a:solidFill>
                <a:latin typeface="BIZ UDゴシック" panose="020B0400000000000000" pitchFamily="49" charset="-128"/>
                <a:ea typeface="BIZ UDゴシック" panose="020B0400000000000000" pitchFamily="49" charset="-128"/>
              </a:rPr>
              <a:t>年の主要活動として、</a:t>
            </a:r>
            <a:r>
              <a:rPr lang="en-US" altLang="ja-JP" b="1" dirty="0">
                <a:solidFill>
                  <a:srgbClr val="002060"/>
                </a:solidFill>
                <a:latin typeface="BIZ UDゴシック" panose="020B0400000000000000" pitchFamily="49" charset="-128"/>
                <a:ea typeface="BIZ UDゴシック" panose="020B0400000000000000" pitchFamily="49" charset="-128"/>
              </a:rPr>
              <a:t>DX</a:t>
            </a:r>
            <a:r>
              <a:rPr lang="ja-JP" altLang="en-US" b="1" dirty="0">
                <a:solidFill>
                  <a:srgbClr val="002060"/>
                </a:solidFill>
                <a:latin typeface="BIZ UDゴシック" panose="020B0400000000000000" pitchFamily="49" charset="-128"/>
                <a:ea typeface="BIZ UDゴシック" panose="020B0400000000000000" pitchFamily="49" charset="-128"/>
              </a:rPr>
              <a:t>時代のソフトウエア開発で</a:t>
            </a:r>
            <a:r>
              <a:rPr lang="ja-JP" altLang="en-US" b="1" dirty="0" smtClean="0">
                <a:solidFill>
                  <a:srgbClr val="002060"/>
                </a:solidFill>
                <a:latin typeface="BIZ UDゴシック" panose="020B0400000000000000" pitchFamily="49" charset="-128"/>
                <a:ea typeface="BIZ UDゴシック" panose="020B0400000000000000" pitchFamily="49" charset="-128"/>
              </a:rPr>
              <a:t>の</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a:solidFill>
                  <a:srgbClr val="002060"/>
                </a:solidFill>
                <a:latin typeface="BIZ UDゴシック" panose="020B0400000000000000" pitchFamily="49" charset="-128"/>
                <a:ea typeface="BIZ UDゴシック" panose="020B0400000000000000" pitchFamily="49" charset="-128"/>
              </a:rPr>
              <a:t>　</a:t>
            </a:r>
            <a:r>
              <a:rPr lang="ja-JP" altLang="en-US" b="1" dirty="0" smtClean="0">
                <a:solidFill>
                  <a:srgbClr val="002060"/>
                </a:solidFill>
                <a:latin typeface="BIZ UDゴシック" panose="020B0400000000000000" pitchFamily="49" charset="-128"/>
                <a:ea typeface="BIZ UDゴシック" panose="020B0400000000000000" pitchFamily="49" charset="-128"/>
              </a:rPr>
              <a:t>　　　　主流</a:t>
            </a:r>
            <a:r>
              <a:rPr lang="ja-JP" altLang="en-US" b="1" dirty="0">
                <a:solidFill>
                  <a:srgbClr val="002060"/>
                </a:solidFill>
                <a:latin typeface="BIZ UDゴシック" panose="020B0400000000000000" pitchFamily="49" charset="-128"/>
                <a:ea typeface="BIZ UDゴシック" panose="020B0400000000000000" pitchFamily="49" charset="-128"/>
              </a:rPr>
              <a:t>となるアジャイル開発とスクラムに関する勉強会を毎月開催しました。</a:t>
            </a:r>
          </a:p>
          <a:p>
            <a:r>
              <a:rPr lang="ja-JP" altLang="en-US" b="1" dirty="0" smtClean="0">
                <a:solidFill>
                  <a:srgbClr val="002060"/>
                </a:solidFill>
                <a:latin typeface="BIZ UDゴシック" panose="020B0400000000000000" pitchFamily="49" charset="-128"/>
                <a:ea typeface="BIZ UDゴシック" panose="020B0400000000000000" pitchFamily="49" charset="-128"/>
              </a:rPr>
              <a:t>　　　　　当資料</a:t>
            </a:r>
            <a:r>
              <a:rPr lang="ja-JP" altLang="en-US" b="1" dirty="0">
                <a:solidFill>
                  <a:srgbClr val="002060"/>
                </a:solidFill>
                <a:latin typeface="BIZ UDゴシック" panose="020B0400000000000000" pitchFamily="49" charset="-128"/>
                <a:ea typeface="BIZ UDゴシック" panose="020B0400000000000000" pitchFamily="49" charset="-128"/>
              </a:rPr>
              <a:t>はその勉強会の経験を基に、アジャイルやスクラムの基礎を一から効率よく</a:t>
            </a:r>
            <a:r>
              <a:rPr lang="ja-JP" altLang="en-US" b="1" dirty="0" smtClean="0">
                <a:solidFill>
                  <a:srgbClr val="002060"/>
                </a:solidFill>
                <a:latin typeface="BIZ UDゴシック" panose="020B0400000000000000" pitchFamily="49" charset="-128"/>
                <a:ea typeface="BIZ UDゴシック" panose="020B0400000000000000" pitchFamily="49" charset="-128"/>
              </a:rPr>
              <a:t>学びたい</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a:solidFill>
                  <a:srgbClr val="002060"/>
                </a:solidFill>
                <a:latin typeface="BIZ UDゴシック" panose="020B0400000000000000" pitchFamily="49" charset="-128"/>
                <a:ea typeface="BIZ UDゴシック" panose="020B0400000000000000" pitchFamily="49" charset="-128"/>
              </a:rPr>
              <a:t>　</a:t>
            </a:r>
            <a:r>
              <a:rPr lang="ja-JP" altLang="en-US" b="1" dirty="0" smtClean="0">
                <a:solidFill>
                  <a:srgbClr val="002060"/>
                </a:solidFill>
                <a:latin typeface="BIZ UDゴシック" panose="020B0400000000000000" pitchFamily="49" charset="-128"/>
                <a:ea typeface="BIZ UDゴシック" panose="020B0400000000000000" pitchFamily="49" charset="-128"/>
              </a:rPr>
              <a:t>　　　　方々へ向けて</a:t>
            </a:r>
            <a:r>
              <a:rPr lang="ja-JP" altLang="en-US" b="1" dirty="0">
                <a:solidFill>
                  <a:srgbClr val="002060"/>
                </a:solidFill>
                <a:latin typeface="BIZ UDゴシック" panose="020B0400000000000000" pitchFamily="49" charset="-128"/>
                <a:ea typeface="BIZ UDゴシック" panose="020B0400000000000000" pitchFamily="49" charset="-128"/>
              </a:rPr>
              <a:t>、何をどのような順番で学ぶべきかガイドするために作成したものです。</a:t>
            </a:r>
          </a:p>
        </p:txBody>
      </p:sp>
    </p:spTree>
    <p:extLst>
      <p:ext uri="{BB962C8B-B14F-4D97-AF65-F5344CB8AC3E}">
        <p14:creationId xmlns:p14="http://schemas.microsoft.com/office/powerpoint/2010/main" val="2496638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20000"/>
                <a:lumOff val="80000"/>
              </a:schemeClr>
            </a:gs>
            <a:gs pos="100000">
              <a:schemeClr val="bg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正方形/長方形 2"/>
          <p:cNvSpPr/>
          <p:nvPr/>
        </p:nvSpPr>
        <p:spPr>
          <a:xfrm>
            <a:off x="534218" y="3573128"/>
            <a:ext cx="11362218" cy="255454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lang="en-US" altLang="ja-JP" sz="2400" b="1" dirty="0" smtClean="0">
                <a:solidFill>
                  <a:srgbClr val="002060"/>
                </a:solidFill>
                <a:latin typeface="BIZ UDゴシック" panose="020B0400000000000000" pitchFamily="49" charset="-128"/>
                <a:ea typeface="BIZ UDゴシック" panose="020B0400000000000000" pitchFamily="49" charset="-128"/>
              </a:rPr>
              <a:t>AI</a:t>
            </a:r>
            <a:r>
              <a:rPr lang="ja-JP" altLang="en-US" sz="2400" b="1" dirty="0">
                <a:solidFill>
                  <a:srgbClr val="002060"/>
                </a:solidFill>
                <a:latin typeface="BIZ UDゴシック" panose="020B0400000000000000" pitchFamily="49" charset="-128"/>
                <a:ea typeface="BIZ UDゴシック" panose="020B0400000000000000" pitchFamily="49" charset="-128"/>
              </a:rPr>
              <a:t>コンテスト　㈱</a:t>
            </a:r>
            <a:r>
              <a:rPr lang="ja-JP" altLang="en-US" sz="2400" b="1" dirty="0" smtClean="0">
                <a:solidFill>
                  <a:srgbClr val="002060"/>
                </a:solidFill>
                <a:latin typeface="BIZ UDゴシック" panose="020B0400000000000000" pitchFamily="49" charset="-128"/>
                <a:ea typeface="BIZ UDゴシック" panose="020B0400000000000000" pitchFamily="49" charset="-128"/>
              </a:rPr>
              <a:t>クロスキャット</a:t>
            </a:r>
            <a:r>
              <a:rPr lang="ja-JP" altLang="en-US" sz="2400" b="1" dirty="0">
                <a:solidFill>
                  <a:srgbClr val="002060"/>
                </a:solidFill>
                <a:latin typeface="BIZ UDゴシック" panose="020B0400000000000000" pitchFamily="49" charset="-128"/>
                <a:ea typeface="BIZ UDゴシック" panose="020B0400000000000000" pitchFamily="49" charset="-128"/>
              </a:rPr>
              <a:t>　</a:t>
            </a:r>
            <a:r>
              <a:rPr lang="ja-JP" altLang="en-US" sz="2400" b="1" dirty="0" smtClean="0">
                <a:solidFill>
                  <a:srgbClr val="002060"/>
                </a:solidFill>
                <a:latin typeface="BIZ UDゴシック" panose="020B0400000000000000" pitchFamily="49" charset="-128"/>
                <a:ea typeface="BIZ UDゴシック" panose="020B0400000000000000" pitchFamily="49" charset="-128"/>
              </a:rPr>
              <a:t>小林 翔</a:t>
            </a:r>
            <a:r>
              <a:rPr lang="ja-JP" altLang="en-US" sz="2400" b="1" dirty="0">
                <a:solidFill>
                  <a:srgbClr val="002060"/>
                </a:solidFill>
                <a:latin typeface="BIZ UDゴシック" panose="020B0400000000000000" pitchFamily="49" charset="-128"/>
                <a:ea typeface="BIZ UDゴシック" panose="020B0400000000000000" pitchFamily="49" charset="-128"/>
              </a:rPr>
              <a:t>太</a:t>
            </a:r>
            <a:endParaRPr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r>
              <a:rPr lang="en-US" altLang="ja-JP" sz="2400" b="1" dirty="0">
                <a:solidFill>
                  <a:srgbClr val="002060"/>
                </a:solidFill>
                <a:latin typeface="BIZ UDゴシック" panose="020B0400000000000000" pitchFamily="49" charset="-128"/>
                <a:ea typeface="BIZ UDゴシック" panose="020B0400000000000000" pitchFamily="49" charset="-128"/>
              </a:rPr>
              <a:t>2021</a:t>
            </a:r>
            <a:r>
              <a:rPr lang="ja-JP" altLang="en-US" sz="2400" b="1" dirty="0">
                <a:solidFill>
                  <a:srgbClr val="002060"/>
                </a:solidFill>
                <a:latin typeface="BIZ UDゴシック" panose="020B0400000000000000" pitchFamily="49" charset="-128"/>
                <a:ea typeface="BIZ UDゴシック" panose="020B0400000000000000" pitchFamily="49" charset="-128"/>
              </a:rPr>
              <a:t>年度</a:t>
            </a:r>
            <a:r>
              <a:rPr lang="en-US" altLang="ja-JP" sz="2400" b="1" dirty="0">
                <a:solidFill>
                  <a:srgbClr val="002060"/>
                </a:solidFill>
                <a:latin typeface="BIZ UDゴシック" panose="020B0400000000000000" pitchFamily="49" charset="-128"/>
                <a:ea typeface="BIZ UDゴシック" panose="020B0400000000000000" pitchFamily="49" charset="-128"/>
              </a:rPr>
              <a:t>AI</a:t>
            </a:r>
            <a:r>
              <a:rPr lang="ja-JP" altLang="en-US" sz="2400" b="1" dirty="0">
                <a:solidFill>
                  <a:srgbClr val="002060"/>
                </a:solidFill>
                <a:latin typeface="BIZ UDゴシック" panose="020B0400000000000000" pitchFamily="49" charset="-128"/>
                <a:ea typeface="BIZ UDゴシック" panose="020B0400000000000000" pitchFamily="49" charset="-128"/>
              </a:rPr>
              <a:t>コンテスト　レギュレーションに</a:t>
            </a:r>
            <a:r>
              <a:rPr lang="ja-JP" altLang="en-US" sz="2400" b="1" dirty="0" smtClean="0">
                <a:solidFill>
                  <a:srgbClr val="002060"/>
                </a:solidFill>
                <a:latin typeface="BIZ UDゴシック" panose="020B0400000000000000" pitchFamily="49" charset="-128"/>
                <a:ea typeface="BIZ UDゴシック" panose="020B0400000000000000" pitchFamily="49" charset="-128"/>
              </a:rPr>
              <a:t>ついて</a:t>
            </a:r>
            <a:endParaRPr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endParaRPr lang="ja-JP" altLang="en-US" sz="2000" b="1" dirty="0">
              <a:solidFill>
                <a:srgbClr val="002060"/>
              </a:solidFill>
              <a:latin typeface="BIZ UDゴシック" panose="020B0400000000000000" pitchFamily="49" charset="-128"/>
              <a:ea typeface="BIZ UDゴシック" panose="020B0400000000000000" pitchFamily="49" charset="-128"/>
            </a:endParaRPr>
          </a:p>
          <a:p>
            <a:r>
              <a:rPr lang="ja-JP" altLang="en-US" sz="2000" b="1" dirty="0">
                <a:solidFill>
                  <a:srgbClr val="002060"/>
                </a:solidFill>
                <a:latin typeface="BIZ UDゴシック" panose="020B0400000000000000" pitchFamily="49" charset="-128"/>
                <a:ea typeface="BIZ UDゴシック" panose="020B0400000000000000" pitchFamily="49" charset="-128"/>
              </a:rPr>
              <a:t>　</a:t>
            </a:r>
            <a:r>
              <a:rPr lang="ja-JP" altLang="en-US" sz="2000" b="1" dirty="0" smtClean="0">
                <a:solidFill>
                  <a:srgbClr val="002060"/>
                </a:solidFill>
                <a:latin typeface="BIZ UDゴシック" panose="020B0400000000000000" pitchFamily="49" charset="-128"/>
                <a:ea typeface="BIZ UDゴシック" panose="020B0400000000000000" pitchFamily="49" charset="-128"/>
              </a:rPr>
              <a:t> </a:t>
            </a:r>
            <a:r>
              <a:rPr lang="en-US" altLang="ja-JP" b="1" dirty="0">
                <a:solidFill>
                  <a:srgbClr val="002060"/>
                </a:solidFill>
                <a:latin typeface="BIZ UDゴシック" panose="020B0400000000000000" pitchFamily="49" charset="-128"/>
                <a:ea typeface="BIZ UDゴシック" panose="020B0400000000000000" pitchFamily="49" charset="-128"/>
              </a:rPr>
              <a:t>AI</a:t>
            </a:r>
            <a:r>
              <a:rPr lang="ja-JP" altLang="en-US" b="1" dirty="0">
                <a:solidFill>
                  <a:srgbClr val="002060"/>
                </a:solidFill>
                <a:latin typeface="BIZ UDゴシック" panose="020B0400000000000000" pitchFamily="49" charset="-128"/>
                <a:ea typeface="BIZ UDゴシック" panose="020B0400000000000000" pitchFamily="49" charset="-128"/>
              </a:rPr>
              <a:t>コンテストは</a:t>
            </a:r>
            <a:r>
              <a:rPr lang="en-US" altLang="ja-JP" b="1" dirty="0">
                <a:solidFill>
                  <a:srgbClr val="002060"/>
                </a:solidFill>
                <a:latin typeface="BIZ UDゴシック" panose="020B0400000000000000" pitchFamily="49" charset="-128"/>
                <a:ea typeface="BIZ UDゴシック" panose="020B0400000000000000" pitchFamily="49" charset="-128"/>
              </a:rPr>
              <a:t>2021</a:t>
            </a:r>
            <a:r>
              <a:rPr lang="ja-JP" altLang="en-US" b="1" dirty="0">
                <a:solidFill>
                  <a:srgbClr val="002060"/>
                </a:solidFill>
                <a:latin typeface="BIZ UDゴシック" panose="020B0400000000000000" pitchFamily="49" charset="-128"/>
                <a:ea typeface="BIZ UDゴシック" panose="020B0400000000000000" pitchFamily="49" charset="-128"/>
              </a:rPr>
              <a:t>年度からは「デジタルテクノロジー」（略してデジテク）アプリコンテストに</a:t>
            </a:r>
          </a:p>
          <a:p>
            <a:r>
              <a:rPr lang="ja-JP" altLang="en-US" b="1" dirty="0" smtClean="0">
                <a:solidFill>
                  <a:srgbClr val="002060"/>
                </a:solidFill>
                <a:latin typeface="BIZ UDゴシック" panose="020B0400000000000000" pitchFamily="49" charset="-128"/>
                <a:ea typeface="BIZ UDゴシック" panose="020B0400000000000000" pitchFamily="49" charset="-128"/>
              </a:rPr>
              <a:t>　 生まれ変わります</a:t>
            </a:r>
            <a:r>
              <a:rPr lang="ja-JP" altLang="en-US" b="1" dirty="0">
                <a:solidFill>
                  <a:srgbClr val="002060"/>
                </a:solidFill>
                <a:latin typeface="BIZ UDゴシック" panose="020B0400000000000000" pitchFamily="49" charset="-128"/>
                <a:ea typeface="BIZ UDゴシック" panose="020B0400000000000000" pitchFamily="49" charset="-128"/>
              </a:rPr>
              <a:t>。</a:t>
            </a:r>
          </a:p>
          <a:p>
            <a:r>
              <a:rPr lang="ja-JP" altLang="en-US" b="1" dirty="0" smtClean="0">
                <a:solidFill>
                  <a:srgbClr val="002060"/>
                </a:solidFill>
                <a:latin typeface="BIZ UDゴシック" panose="020B0400000000000000" pitchFamily="49" charset="-128"/>
                <a:ea typeface="BIZ UDゴシック" panose="020B0400000000000000" pitchFamily="49" charset="-128"/>
              </a:rPr>
              <a:t>   めまぐるしく</a:t>
            </a:r>
            <a:r>
              <a:rPr lang="ja-JP" altLang="en-US" b="1" dirty="0">
                <a:solidFill>
                  <a:srgbClr val="002060"/>
                </a:solidFill>
                <a:latin typeface="BIZ UDゴシック" panose="020B0400000000000000" pitchFamily="49" charset="-128"/>
                <a:ea typeface="BIZ UDゴシック" panose="020B0400000000000000" pitchFamily="49" charset="-128"/>
              </a:rPr>
              <a:t>技術トレンドが変わる昨今における、</a:t>
            </a:r>
            <a:r>
              <a:rPr lang="en-US" altLang="ja-JP" b="1" dirty="0">
                <a:solidFill>
                  <a:srgbClr val="002060"/>
                </a:solidFill>
                <a:latin typeface="BIZ UDゴシック" panose="020B0400000000000000" pitchFamily="49" charset="-128"/>
                <a:ea typeface="BIZ UDゴシック" panose="020B0400000000000000" pitchFamily="49" charset="-128"/>
              </a:rPr>
              <a:t>AI</a:t>
            </a:r>
            <a:r>
              <a:rPr lang="ja-JP" altLang="en-US" b="1" dirty="0">
                <a:solidFill>
                  <a:srgbClr val="002060"/>
                </a:solidFill>
                <a:latin typeface="BIZ UDゴシック" panose="020B0400000000000000" pitchFamily="49" charset="-128"/>
                <a:ea typeface="BIZ UDゴシック" panose="020B0400000000000000" pitchFamily="49" charset="-128"/>
              </a:rPr>
              <a:t>も含めたデジタルテクノロジー</a:t>
            </a:r>
            <a:r>
              <a:rPr lang="ja-JP" altLang="en-US" b="1" dirty="0" smtClean="0">
                <a:solidFill>
                  <a:srgbClr val="002060"/>
                </a:solidFill>
                <a:latin typeface="BIZ UDゴシック" panose="020B0400000000000000" pitchFamily="49" charset="-128"/>
                <a:ea typeface="BIZ UDゴシック" panose="020B0400000000000000" pitchFamily="49" charset="-128"/>
              </a:rPr>
              <a:t>のいずれ</a:t>
            </a:r>
            <a:r>
              <a:rPr lang="ja-JP" altLang="en-US" b="1" dirty="0">
                <a:solidFill>
                  <a:srgbClr val="002060"/>
                </a:solidFill>
                <a:latin typeface="BIZ UDゴシック" panose="020B0400000000000000" pitchFamily="49" charset="-128"/>
                <a:ea typeface="BIZ UDゴシック" panose="020B0400000000000000" pitchFamily="49" charset="-128"/>
              </a:rPr>
              <a:t>か</a:t>
            </a:r>
            <a:r>
              <a:rPr lang="ja-JP" altLang="en-US" b="1" dirty="0" smtClean="0">
                <a:solidFill>
                  <a:srgbClr val="002060"/>
                </a:solidFill>
                <a:latin typeface="BIZ UDゴシック" panose="020B0400000000000000" pitchFamily="49" charset="-128"/>
                <a:ea typeface="BIZ UDゴシック" panose="020B0400000000000000" pitchFamily="49" charset="-128"/>
              </a:rPr>
              <a:t>を使った</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smtClean="0">
                <a:solidFill>
                  <a:srgbClr val="002060"/>
                </a:solidFill>
                <a:latin typeface="BIZ UDゴシック" panose="020B0400000000000000" pitchFamily="49" charset="-128"/>
                <a:ea typeface="BIZ UDゴシック" panose="020B0400000000000000" pitchFamily="49" charset="-128"/>
              </a:rPr>
              <a:t>   アプリ</a:t>
            </a:r>
            <a:r>
              <a:rPr lang="ja-JP" altLang="en-US" b="1" dirty="0">
                <a:solidFill>
                  <a:srgbClr val="002060"/>
                </a:solidFill>
                <a:latin typeface="BIZ UDゴシック" panose="020B0400000000000000" pitchFamily="49" charset="-128"/>
                <a:ea typeface="BIZ UDゴシック" panose="020B0400000000000000" pitchFamily="49" charset="-128"/>
              </a:rPr>
              <a:t>開発コンテストになります。</a:t>
            </a:r>
          </a:p>
          <a:p>
            <a:r>
              <a:rPr lang="ja-JP" altLang="en-US" b="1" dirty="0" smtClean="0">
                <a:solidFill>
                  <a:srgbClr val="002060"/>
                </a:solidFill>
                <a:latin typeface="BIZ UDゴシック" panose="020B0400000000000000" pitchFamily="49" charset="-128"/>
                <a:ea typeface="BIZ UDゴシック" panose="020B0400000000000000" pitchFamily="49" charset="-128"/>
              </a:rPr>
              <a:t>   コンテスト</a:t>
            </a:r>
            <a:r>
              <a:rPr lang="ja-JP" altLang="en-US" b="1" dirty="0">
                <a:solidFill>
                  <a:srgbClr val="002060"/>
                </a:solidFill>
                <a:latin typeface="BIZ UDゴシック" panose="020B0400000000000000" pitchFamily="49" charset="-128"/>
                <a:ea typeface="BIZ UDゴシック" panose="020B0400000000000000" pitchFamily="49" charset="-128"/>
              </a:rPr>
              <a:t>のレギュレーションと活動予定についてご紹介します</a:t>
            </a:r>
            <a:r>
              <a:rPr lang="ja-JP" altLang="en-US" b="1" dirty="0" smtClean="0">
                <a:solidFill>
                  <a:srgbClr val="002060"/>
                </a:solidFill>
                <a:latin typeface="BIZ UDゴシック" panose="020B0400000000000000" pitchFamily="49" charset="-128"/>
                <a:ea typeface="BIZ UDゴシック" panose="020B0400000000000000" pitchFamily="49" charset="-128"/>
              </a:rPr>
              <a:t>。</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534218" y="909741"/>
            <a:ext cx="11285127" cy="203132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r>
              <a:rPr lang="en-US" altLang="ja-JP" sz="2400" b="1" dirty="0" smtClean="0">
                <a:solidFill>
                  <a:srgbClr val="002060"/>
                </a:solidFill>
                <a:latin typeface="BIZ UDゴシック" panose="020B0400000000000000" pitchFamily="49" charset="-128"/>
                <a:ea typeface="BIZ UDゴシック" panose="020B0400000000000000" pitchFamily="49" charset="-128"/>
              </a:rPr>
              <a:t>ITA</a:t>
            </a:r>
            <a:r>
              <a:rPr lang="ja-JP" altLang="en-US" sz="2400" b="1" dirty="0" smtClean="0">
                <a:solidFill>
                  <a:srgbClr val="002060"/>
                </a:solidFill>
                <a:latin typeface="BIZ UDゴシック" panose="020B0400000000000000" pitchFamily="49" charset="-128"/>
                <a:ea typeface="BIZ UDゴシック" panose="020B0400000000000000" pitchFamily="49" charset="-128"/>
              </a:rPr>
              <a:t>ロボコン  ㈱エフ</a:t>
            </a:r>
            <a:r>
              <a:rPr lang="ja-JP" altLang="en-US" sz="2400" b="1" dirty="0">
                <a:solidFill>
                  <a:srgbClr val="002060"/>
                </a:solidFill>
                <a:latin typeface="BIZ UDゴシック" panose="020B0400000000000000" pitchFamily="49" charset="-128"/>
                <a:ea typeface="BIZ UDゴシック" panose="020B0400000000000000" pitchFamily="49" charset="-128"/>
              </a:rPr>
              <a:t>・エム　瀧澤 </a:t>
            </a:r>
            <a:r>
              <a:rPr lang="ja-JP" altLang="en-US" sz="2400" b="1" dirty="0" smtClean="0">
                <a:solidFill>
                  <a:srgbClr val="002060"/>
                </a:solidFill>
                <a:latin typeface="BIZ UDゴシック" panose="020B0400000000000000" pitchFamily="49" charset="-128"/>
                <a:ea typeface="BIZ UDゴシック" panose="020B0400000000000000" pitchFamily="49" charset="-128"/>
              </a:rPr>
              <a:t>亮</a:t>
            </a:r>
            <a:endParaRPr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r>
              <a:rPr lang="en-US" altLang="ja-JP" sz="2400" b="1" dirty="0">
                <a:solidFill>
                  <a:srgbClr val="002060"/>
                </a:solidFill>
                <a:latin typeface="BIZ UDゴシック" panose="020B0400000000000000" pitchFamily="49" charset="-128"/>
                <a:ea typeface="BIZ UDゴシック" panose="020B0400000000000000" pitchFamily="49" charset="-128"/>
              </a:rPr>
              <a:t>2021</a:t>
            </a:r>
            <a:r>
              <a:rPr lang="ja-JP" altLang="en-US" sz="2400" b="1" dirty="0">
                <a:solidFill>
                  <a:srgbClr val="002060"/>
                </a:solidFill>
                <a:latin typeface="BIZ UDゴシック" panose="020B0400000000000000" pitchFamily="49" charset="-128"/>
                <a:ea typeface="BIZ UDゴシック" panose="020B0400000000000000" pitchFamily="49" charset="-128"/>
              </a:rPr>
              <a:t>年度の</a:t>
            </a:r>
            <a:r>
              <a:rPr lang="en-US" altLang="ja-JP" sz="2400" b="1" dirty="0">
                <a:solidFill>
                  <a:srgbClr val="002060"/>
                </a:solidFill>
                <a:latin typeface="BIZ UDゴシック" panose="020B0400000000000000" pitchFamily="49" charset="-128"/>
                <a:ea typeface="BIZ UDゴシック" panose="020B0400000000000000" pitchFamily="49" charset="-128"/>
              </a:rPr>
              <a:t>ITA</a:t>
            </a:r>
            <a:r>
              <a:rPr lang="ja-JP" altLang="en-US" sz="2400" b="1" dirty="0">
                <a:solidFill>
                  <a:srgbClr val="002060"/>
                </a:solidFill>
                <a:latin typeface="BIZ UDゴシック" panose="020B0400000000000000" pitchFamily="49" charset="-128"/>
                <a:ea typeface="BIZ UDゴシック" panose="020B0400000000000000" pitchFamily="49" charset="-128"/>
              </a:rPr>
              <a:t>ロボコンに</a:t>
            </a:r>
            <a:r>
              <a:rPr lang="ja-JP" altLang="en-US" sz="2400" b="1" dirty="0" smtClean="0">
                <a:solidFill>
                  <a:srgbClr val="002060"/>
                </a:solidFill>
                <a:latin typeface="BIZ UDゴシック" panose="020B0400000000000000" pitchFamily="49" charset="-128"/>
                <a:ea typeface="BIZ UDゴシック" panose="020B0400000000000000" pitchFamily="49" charset="-128"/>
              </a:rPr>
              <a:t>ついて</a:t>
            </a:r>
            <a:endParaRPr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r>
              <a:rPr lang="ja-JP" altLang="en-US" sz="2400" b="1" dirty="0">
                <a:solidFill>
                  <a:srgbClr val="002060"/>
                </a:solidFill>
                <a:latin typeface="BIZ UDゴシック" panose="020B0400000000000000" pitchFamily="49" charset="-128"/>
                <a:ea typeface="BIZ UDゴシック" panose="020B0400000000000000" pitchFamily="49" charset="-128"/>
              </a:rPr>
              <a:t>～</a:t>
            </a:r>
            <a:r>
              <a:rPr lang="ja-JP" altLang="en-US" sz="2400" b="1" dirty="0" smtClean="0">
                <a:solidFill>
                  <a:srgbClr val="002060"/>
                </a:solidFill>
                <a:latin typeface="BIZ UDゴシック" panose="020B0400000000000000" pitchFamily="49" charset="-128"/>
                <a:ea typeface="BIZ UDゴシック" panose="020B0400000000000000" pitchFamily="49" charset="-128"/>
              </a:rPr>
              <a:t>新しい</a:t>
            </a:r>
            <a:r>
              <a:rPr lang="ja-JP" altLang="en-US" sz="2400" b="1" dirty="0">
                <a:solidFill>
                  <a:srgbClr val="002060"/>
                </a:solidFill>
                <a:latin typeface="BIZ UDゴシック" panose="020B0400000000000000" pitchFamily="49" charset="-128"/>
                <a:ea typeface="BIZ UDゴシック" panose="020B0400000000000000" pitchFamily="49" charset="-128"/>
              </a:rPr>
              <a:t>ロボコン検討会（</a:t>
            </a:r>
            <a:r>
              <a:rPr lang="en-US" altLang="ja-JP" sz="2400" b="1" dirty="0">
                <a:solidFill>
                  <a:srgbClr val="002060"/>
                </a:solidFill>
                <a:latin typeface="BIZ UDゴシック" panose="020B0400000000000000" pitchFamily="49" charset="-128"/>
                <a:ea typeface="BIZ UDゴシック" panose="020B0400000000000000" pitchFamily="49" charset="-128"/>
              </a:rPr>
              <a:t>AWS </a:t>
            </a:r>
            <a:r>
              <a:rPr lang="en-US" altLang="ja-JP" sz="2400" b="1" dirty="0" err="1">
                <a:solidFill>
                  <a:srgbClr val="002060"/>
                </a:solidFill>
                <a:latin typeface="BIZ UDゴシック" panose="020B0400000000000000" pitchFamily="49" charset="-128"/>
                <a:ea typeface="BIZ UDゴシック" panose="020B0400000000000000" pitchFamily="49" charset="-128"/>
              </a:rPr>
              <a:t>DeepRacer</a:t>
            </a:r>
            <a:r>
              <a:rPr lang="ja-JP" altLang="en-US" sz="2400" b="1" dirty="0" smtClean="0">
                <a:solidFill>
                  <a:srgbClr val="002060"/>
                </a:solidFill>
                <a:latin typeface="BIZ UDゴシック" panose="020B0400000000000000" pitchFamily="49" charset="-128"/>
                <a:ea typeface="BIZ UDゴシック" panose="020B0400000000000000" pitchFamily="49" charset="-128"/>
              </a:rPr>
              <a:t>試行会）～</a:t>
            </a:r>
            <a:endParaRPr lang="en-US" altLang="ja-JP" sz="2400" b="1" dirty="0" smtClean="0">
              <a:solidFill>
                <a:srgbClr val="002060"/>
              </a:solidFill>
              <a:latin typeface="BIZ UDゴシック" panose="020B0400000000000000" pitchFamily="49" charset="-128"/>
              <a:ea typeface="BIZ UDゴシック" panose="020B0400000000000000" pitchFamily="49" charset="-128"/>
            </a:endParaRPr>
          </a:p>
          <a:p>
            <a:pPr algn="ct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a:p>
            <a:r>
              <a:rPr lang="ja-JP" altLang="en-US" b="1" dirty="0" smtClean="0">
                <a:solidFill>
                  <a:srgbClr val="002060"/>
                </a:solidFill>
                <a:latin typeface="BIZ UDゴシック" panose="020B0400000000000000" pitchFamily="49" charset="-128"/>
                <a:ea typeface="BIZ UDゴシック" panose="020B0400000000000000" pitchFamily="49" charset="-128"/>
              </a:rPr>
              <a:t>   新しい</a:t>
            </a:r>
            <a:r>
              <a:rPr lang="ja-JP" altLang="en-US" b="1" dirty="0">
                <a:solidFill>
                  <a:srgbClr val="002060"/>
                </a:solidFill>
                <a:latin typeface="BIZ UDゴシック" panose="020B0400000000000000" pitchFamily="49" charset="-128"/>
                <a:ea typeface="BIZ UDゴシック" panose="020B0400000000000000" pitchFamily="49" charset="-128"/>
              </a:rPr>
              <a:t>形のロボコンとして「</a:t>
            </a:r>
            <a:r>
              <a:rPr lang="en-US" altLang="ja-JP" b="1" dirty="0">
                <a:solidFill>
                  <a:srgbClr val="002060"/>
                </a:solidFill>
                <a:latin typeface="BIZ UDゴシック" panose="020B0400000000000000" pitchFamily="49" charset="-128"/>
                <a:ea typeface="BIZ UDゴシック" panose="020B0400000000000000" pitchFamily="49" charset="-128"/>
              </a:rPr>
              <a:t>AWS </a:t>
            </a:r>
            <a:r>
              <a:rPr lang="en-US" altLang="ja-JP" b="1" dirty="0" err="1">
                <a:solidFill>
                  <a:srgbClr val="002060"/>
                </a:solidFill>
                <a:latin typeface="BIZ UDゴシック" panose="020B0400000000000000" pitchFamily="49" charset="-128"/>
                <a:ea typeface="BIZ UDゴシック" panose="020B0400000000000000" pitchFamily="49" charset="-128"/>
              </a:rPr>
              <a:t>DeepRacer</a:t>
            </a:r>
            <a:r>
              <a:rPr lang="ja-JP" altLang="en-US" b="1" dirty="0">
                <a:solidFill>
                  <a:srgbClr val="002060"/>
                </a:solidFill>
                <a:latin typeface="BIZ UDゴシック" panose="020B0400000000000000" pitchFamily="49" charset="-128"/>
                <a:ea typeface="BIZ UDゴシック" panose="020B0400000000000000" pitchFamily="49" charset="-128"/>
              </a:rPr>
              <a:t>」を使用したイベントを検討しています。</a:t>
            </a:r>
          </a:p>
          <a:p>
            <a:r>
              <a:rPr lang="en-US" altLang="ja-JP" b="1" dirty="0" smtClean="0">
                <a:solidFill>
                  <a:srgbClr val="002060"/>
                </a:solidFill>
                <a:latin typeface="BIZ UDゴシック" panose="020B0400000000000000" pitchFamily="49" charset="-128"/>
                <a:ea typeface="BIZ UDゴシック" panose="020B0400000000000000" pitchFamily="49" charset="-128"/>
              </a:rPr>
              <a:t>   2022</a:t>
            </a:r>
            <a:r>
              <a:rPr lang="ja-JP" altLang="en-US" b="1" dirty="0">
                <a:solidFill>
                  <a:srgbClr val="002060"/>
                </a:solidFill>
                <a:latin typeface="BIZ UDゴシック" panose="020B0400000000000000" pitchFamily="49" charset="-128"/>
                <a:ea typeface="BIZ UDゴシック" panose="020B0400000000000000" pitchFamily="49" charset="-128"/>
              </a:rPr>
              <a:t>年度のイベント開催を目標とし、</a:t>
            </a:r>
            <a:r>
              <a:rPr lang="en-US" altLang="ja-JP" b="1" dirty="0">
                <a:solidFill>
                  <a:srgbClr val="002060"/>
                </a:solidFill>
                <a:latin typeface="BIZ UDゴシック" panose="020B0400000000000000" pitchFamily="49" charset="-128"/>
                <a:ea typeface="BIZ UDゴシック" panose="020B0400000000000000" pitchFamily="49" charset="-128"/>
              </a:rPr>
              <a:t>2021</a:t>
            </a:r>
            <a:r>
              <a:rPr lang="ja-JP" altLang="en-US" b="1" dirty="0">
                <a:solidFill>
                  <a:srgbClr val="002060"/>
                </a:solidFill>
                <a:latin typeface="BIZ UDゴシック" panose="020B0400000000000000" pitchFamily="49" charset="-128"/>
                <a:ea typeface="BIZ UDゴシック" panose="020B0400000000000000" pitchFamily="49" charset="-128"/>
              </a:rPr>
              <a:t>年度の活動内容とスケジュールについて発表致します</a:t>
            </a:r>
            <a:r>
              <a:rPr lang="ja-JP" altLang="en-US" b="1" dirty="0" smtClean="0">
                <a:solidFill>
                  <a:srgbClr val="002060"/>
                </a:solidFill>
                <a:latin typeface="BIZ UDゴシック" panose="020B0400000000000000" pitchFamily="49" charset="-128"/>
                <a:ea typeface="BIZ UDゴシック" panose="020B0400000000000000" pitchFamily="49" charset="-128"/>
              </a:rPr>
              <a:t>。</a:t>
            </a:r>
            <a:endParaRPr lang="en-US" altLang="ja-JP" b="1" dirty="0" smtClean="0">
              <a:solidFill>
                <a:srgbClr val="002060"/>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313662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TM03090430[[fn=縞模様]]</Template>
  <TotalTime>3646</TotalTime>
  <Words>792</Words>
  <Application>Microsoft Office PowerPoint</Application>
  <PresentationFormat>ワイド画面</PresentationFormat>
  <Paragraphs>65</Paragraphs>
  <Slides>6</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4" baseType="lpstr">
      <vt:lpstr>BIZ UDPゴシック</vt:lpstr>
      <vt:lpstr>BIZ UDゴシック</vt:lpstr>
      <vt:lpstr>HGPｺﾞｼｯｸE</vt:lpstr>
      <vt:lpstr>ＭＳ ゴシック</vt:lpstr>
      <vt:lpstr>Corbel</vt:lpstr>
      <vt:lpstr>Wingdings</vt:lpstr>
      <vt:lpstr>縞模様</vt:lpstr>
      <vt:lpstr>Microsoft Excel 97-2003 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三ツ林 里都子</dc:creator>
  <cp:lastModifiedBy>仁科 昌治</cp:lastModifiedBy>
  <cp:revision>69</cp:revision>
  <dcterms:created xsi:type="dcterms:W3CDTF">2021-01-04T06:25:07Z</dcterms:created>
  <dcterms:modified xsi:type="dcterms:W3CDTF">2021-01-18T13:45:36Z</dcterms:modified>
</cp:coreProperties>
</file>